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sldIdLst>
    <p:sldId id="286" r:id="rId2"/>
    <p:sldId id="29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4" r:id="rId12"/>
    <p:sldId id="282" r:id="rId13"/>
    <p:sldId id="283" r:id="rId14"/>
    <p:sldId id="287" r:id="rId15"/>
    <p:sldId id="289" r:id="rId16"/>
    <p:sldId id="285" r:id="rId17"/>
  </p:sldIdLst>
  <p:sldSz cx="9144000" cy="5143500" type="screen16x9"/>
  <p:notesSz cx="6858000" cy="9144000"/>
  <p:defaultTextStyle>
    <a:defPPr>
      <a:defRPr lang="zh-CN"/>
    </a:defPPr>
    <a:lvl1pPr marL="0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85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68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352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136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920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703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488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271" algn="l" defTabSz="68556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B7A"/>
    <a:srgbClr val="D9D9D9"/>
    <a:srgbClr val="4B6EE9"/>
    <a:srgbClr val="1B2146"/>
    <a:srgbClr val="3B557F"/>
    <a:srgbClr val="0B1332"/>
    <a:srgbClr val="E6D27D"/>
    <a:srgbClr val="0A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/>
    <p:restoredTop sz="89013" autoAdjust="0"/>
  </p:normalViewPr>
  <p:slideViewPr>
    <p:cSldViewPr snapToGrid="0" snapToObjects="1">
      <p:cViewPr varScale="1">
        <p:scale>
          <a:sx n="128" d="100"/>
          <a:sy n="128" d="100"/>
        </p:scale>
        <p:origin x="54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2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CD60-9CCB-CC4B-8E0F-CF2CBA93912B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99C16-E853-5541-80C5-93211B3ABBC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8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1pPr>
    <a:lvl2pPr marL="164912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2pPr>
    <a:lvl3pPr marL="329824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3pPr>
    <a:lvl4pPr marL="494736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4pPr>
    <a:lvl5pPr marL="659648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5pPr>
    <a:lvl6pPr marL="824560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6pPr>
    <a:lvl7pPr marL="989472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7pPr>
    <a:lvl8pPr marL="1154384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8pPr>
    <a:lvl9pPr marL="1319296" algn="l" defTabSz="329824" rtl="0" eaLnBrk="1" latinLnBrk="0" hangingPunct="1">
      <a:defRPr sz="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440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性能、融合、稳定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276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提炼下关键文字，下同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886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418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本页提前，总分结构</a:t>
            </a:r>
            <a:endParaRPr lang="en-US" altLang="zh-CN" dirty="0"/>
          </a:p>
          <a:p>
            <a:r>
              <a:rPr lang="zh-CN" altLang="en-US"/>
              <a:t>另加一个案例收尾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60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本页提前，总分结构</a:t>
            </a:r>
            <a:endParaRPr lang="en-US" altLang="zh-CN" dirty="0"/>
          </a:p>
          <a:p>
            <a:r>
              <a:rPr lang="zh-CN" altLang="en-US"/>
              <a:t>另加一个案例收尾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776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本页提前，总分结构</a:t>
            </a:r>
            <a:endParaRPr lang="en-US" altLang="zh-CN" dirty="0"/>
          </a:p>
          <a:p>
            <a:r>
              <a:rPr lang="zh-CN" altLang="en-US"/>
              <a:t>另加一个案例收尾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9C16-E853-5541-80C5-93211B3ABBC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32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169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8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254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07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885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182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06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1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D06382-C069-744C-8A2D-4286C3ED1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75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754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AE5646-590A-DA49-A537-C036C6E5B5DE}" type="datetimeFigureOut">
              <a:rPr kumimoji="1" lang="zh-CN" altLang="en-US" smtClean="0"/>
              <a:t>2020/10/14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6E492-50CD-E143-AAA8-9D77C5185E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35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8C25AB0-0405-9F4B-A873-A4437CE0F1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66000"/>
          </a:blip>
          <a:stretch>
            <a:fillRect/>
          </a:stretch>
        </p:blipFill>
        <p:spPr>
          <a:xfrm>
            <a:off x="407988" y="4819544"/>
            <a:ext cx="8416250" cy="1225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B63A35-5903-6D4F-AB7A-DD8ED06BEA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42000"/>
          </a:blip>
          <a:stretch>
            <a:fillRect/>
          </a:stretch>
        </p:blipFill>
        <p:spPr>
          <a:xfrm>
            <a:off x="7872549" y="287867"/>
            <a:ext cx="951689" cy="1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BB96274-2BC9-234A-B022-9A60D96B87A0}"/>
              </a:ext>
            </a:extLst>
          </p:cNvPr>
          <p:cNvSpPr txBox="1"/>
          <p:nvPr/>
        </p:nvSpPr>
        <p:spPr>
          <a:xfrm>
            <a:off x="740471" y="2962114"/>
            <a:ext cx="3365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000">
                <a:solidFill>
                  <a:srgbClr val="E9BB7A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pc="300" dirty="0"/>
              <a:t>彭兴宇 </a:t>
            </a:r>
            <a:r>
              <a:rPr lang="en-US" altLang="zh-CN" spc="300" dirty="0"/>
              <a:t>| </a:t>
            </a:r>
            <a:r>
              <a:rPr lang="en-US" altLang="zh-CN" spc="300" dirty="0" err="1"/>
              <a:t>UCloud</a:t>
            </a:r>
            <a:r>
              <a:rPr lang="en-US" altLang="zh-CN" spc="300" dirty="0"/>
              <a:t> </a:t>
            </a:r>
            <a:r>
              <a:rPr lang="zh-CN" altLang="en-US" spc="300" dirty="0"/>
              <a:t>私有云研发负责人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455309-7E6E-6748-B193-28F00A9C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69" y="89552"/>
            <a:ext cx="5319486" cy="4575309"/>
          </a:xfrm>
          <a:prstGeom prst="rect">
            <a:avLst/>
          </a:prstGeom>
          <a:noFill/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D98086-CC59-024D-B4BA-5F33C336A07C}"/>
              </a:ext>
            </a:extLst>
          </p:cNvPr>
          <p:cNvSpPr txBox="1"/>
          <p:nvPr/>
        </p:nvSpPr>
        <p:spPr>
          <a:xfrm>
            <a:off x="740471" y="1309969"/>
            <a:ext cx="5527963" cy="134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1" sz="2858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altLang="zh-CN" spc="100" dirty="0" err="1"/>
              <a:t>UCloudStack</a:t>
            </a:r>
            <a:r>
              <a:rPr lang="en-US" altLang="zh-CN" spc="100" dirty="0"/>
              <a:t> 2.0</a:t>
            </a:r>
          </a:p>
          <a:p>
            <a:r>
              <a:rPr lang="zh-CN" altLang="en-US" spc="100" dirty="0"/>
              <a:t>技术方案分享</a:t>
            </a:r>
            <a:endParaRPr lang="zh-CN" altLang="en-US" spc="200" dirty="0"/>
          </a:p>
        </p:txBody>
      </p:sp>
    </p:spTree>
    <p:extLst>
      <p:ext uri="{BB962C8B-B14F-4D97-AF65-F5344CB8AC3E}">
        <p14:creationId xmlns:p14="http://schemas.microsoft.com/office/powerpoint/2010/main" val="101222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C5F3C72E-D21C-E041-BA81-8600578287B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839" y="850091"/>
            <a:ext cx="4777372" cy="3345924"/>
          </a:xfrm>
          <a:prstGeom prst="rect">
            <a:avLst/>
          </a:prstGeom>
          <a:noFill/>
        </p:spPr>
      </p:pic>
      <p:sp>
        <p:nvSpPr>
          <p:cNvPr id="49" name="饼形 48">
            <a:extLst>
              <a:ext uri="{FF2B5EF4-FFF2-40B4-BE49-F238E27FC236}">
                <a16:creationId xmlns:a16="http://schemas.microsoft.com/office/drawing/2014/main" id="{90670806-EF50-CA4B-9050-CCBD3912BF71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40CD5F-51A3-40C1-B6EE-E37D88DC0784}"/>
              </a:ext>
            </a:extLst>
          </p:cNvPr>
          <p:cNvSpPr/>
          <p:nvPr/>
        </p:nvSpPr>
        <p:spPr>
          <a:xfrm>
            <a:off x="9676279" y="1625973"/>
            <a:ext cx="1498600" cy="241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zh-CN" altLang="en-US" dirty="0"/>
              <a:t>本地私有云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F7F399-0081-4016-B18B-CB6CCDC2F45B}"/>
              </a:ext>
            </a:extLst>
          </p:cNvPr>
          <p:cNvSpPr/>
          <p:nvPr/>
        </p:nvSpPr>
        <p:spPr>
          <a:xfrm>
            <a:off x="14045080" y="1625972"/>
            <a:ext cx="1498600" cy="241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altLang="zh-CN" dirty="0" err="1"/>
              <a:t>UCloud</a:t>
            </a:r>
            <a:r>
              <a:rPr lang="en-US" altLang="zh-CN" dirty="0"/>
              <a:t> </a:t>
            </a:r>
            <a:r>
              <a:rPr lang="zh-CN" altLang="en-US" dirty="0"/>
              <a:t>公有云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868947-A637-4775-9C68-94E6F2F20837}"/>
              </a:ext>
            </a:extLst>
          </p:cNvPr>
          <p:cNvSpPr/>
          <p:nvPr/>
        </p:nvSpPr>
        <p:spPr>
          <a:xfrm>
            <a:off x="14133979" y="2127623"/>
            <a:ext cx="1320800" cy="1371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/>
              <a:t>vpc_b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A353DE-395C-44BF-B4C0-3304773DF49A}"/>
              </a:ext>
            </a:extLst>
          </p:cNvPr>
          <p:cNvSpPr/>
          <p:nvPr/>
        </p:nvSpPr>
        <p:spPr>
          <a:xfrm>
            <a:off x="9790580" y="2127622"/>
            <a:ext cx="1301750" cy="1371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/>
              <a:t>vpc_a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4F4D154-C964-42A2-8C84-B5E9ACDA8A5B}"/>
              </a:ext>
            </a:extLst>
          </p:cNvPr>
          <p:cNvSpPr txBox="1"/>
          <p:nvPr/>
        </p:nvSpPr>
        <p:spPr>
          <a:xfrm>
            <a:off x="12324229" y="3498824"/>
            <a:ext cx="685800" cy="2769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专线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F1DA27E-4D42-4A5F-A387-FC1B6A25B1AE}"/>
              </a:ext>
            </a:extLst>
          </p:cNvPr>
          <p:cNvSpPr/>
          <p:nvPr/>
        </p:nvSpPr>
        <p:spPr>
          <a:xfrm>
            <a:off x="9869954" y="3657972"/>
            <a:ext cx="1125538" cy="234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switch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6C23E30-BC83-431D-B967-247E9DE2469D}"/>
              </a:ext>
            </a:extLst>
          </p:cNvPr>
          <p:cNvSpPr/>
          <p:nvPr/>
        </p:nvSpPr>
        <p:spPr>
          <a:xfrm>
            <a:off x="14257011" y="3657972"/>
            <a:ext cx="1125538" cy="234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switch</a:t>
            </a:r>
            <a:endParaRPr lang="zh-CN" altLang="en-US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7F156FF-D324-4E04-B299-7782D05E2253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4819780" y="3498825"/>
            <a:ext cx="0" cy="15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FC728A7-A32C-459E-88B1-1CD953BCFAE7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10995492" y="3775249"/>
            <a:ext cx="32615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50627DF-811C-4C93-AE55-51ACAF7ABE21}"/>
              </a:ext>
            </a:extLst>
          </p:cNvPr>
          <p:cNvCxnSpPr/>
          <p:nvPr/>
        </p:nvCxnSpPr>
        <p:spPr>
          <a:xfrm>
            <a:off x="10444629" y="3498825"/>
            <a:ext cx="0" cy="15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D3287C49-940D-41EC-8865-7BACCEA04414}"/>
              </a:ext>
            </a:extLst>
          </p:cNvPr>
          <p:cNvSpPr/>
          <p:nvPr/>
        </p:nvSpPr>
        <p:spPr>
          <a:xfrm>
            <a:off x="11716378" y="1525974"/>
            <a:ext cx="156966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不需要绑定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不需要配置交换机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err="1">
                <a:solidFill>
                  <a:schemeClr val="bg1"/>
                </a:solidFill>
              </a:rPr>
              <a:t>vpc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级别打通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3A19850D-F14A-6448-95F8-312671FA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07" y="2109786"/>
            <a:ext cx="1631044" cy="1146724"/>
          </a:xfr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不需要绑定 </a:t>
            </a: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ip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不需要配置交换机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vpc</a:t>
            </a:r>
            <a:r>
              <a:rPr lang="en-US" altLang="zh-CN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级别打通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712F6C-D9F0-E140-8E04-2C38ED5459E5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0515" y="1270709"/>
            <a:ext cx="1272695" cy="2450806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37" name="圆角矩形 151">
            <a:extLst>
              <a:ext uri="{FF2B5EF4-FFF2-40B4-BE49-F238E27FC236}">
                <a16:creationId xmlns:a16="http://schemas.microsoft.com/office/drawing/2014/main" id="{2C24B5FF-E5AC-8345-80CA-D349F0489E48}"/>
              </a:ext>
            </a:extLst>
          </p:cNvPr>
          <p:cNvSpPr/>
          <p:nvPr/>
        </p:nvSpPr>
        <p:spPr>
          <a:xfrm>
            <a:off x="4345924" y="1964499"/>
            <a:ext cx="1081876" cy="1180683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cxnSp>
        <p:nvCxnSpPr>
          <p:cNvPr id="38" name="直接箭头连接符 12">
            <a:extLst>
              <a:ext uri="{FF2B5EF4-FFF2-40B4-BE49-F238E27FC236}">
                <a16:creationId xmlns:a16="http://schemas.microsoft.com/office/drawing/2014/main" id="{5357F8B8-091D-F743-A2E7-4672AB78F300}"/>
              </a:ext>
            </a:extLst>
          </p:cNvPr>
          <p:cNvCxnSpPr>
            <a:cxnSpLocks/>
          </p:cNvCxnSpPr>
          <p:nvPr/>
        </p:nvCxnSpPr>
        <p:spPr>
          <a:xfrm>
            <a:off x="5519758" y="3407240"/>
            <a:ext cx="1207346" cy="0"/>
          </a:xfrm>
          <a:prstGeom prst="straightConnector1">
            <a:avLst/>
          </a:prstGeom>
          <a:ln w="12700">
            <a:solidFill>
              <a:srgbClr val="E9BB7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5EA67D51-8342-CF49-ACC4-0E1D4582B02C}"/>
              </a:ext>
            </a:extLst>
          </p:cNvPr>
          <p:cNvSpPr txBox="1"/>
          <p:nvPr/>
        </p:nvSpPr>
        <p:spPr>
          <a:xfrm>
            <a:off x="5904012" y="3110475"/>
            <a:ext cx="40523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000" i="1" spc="4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专线</a:t>
            </a:r>
          </a:p>
        </p:txBody>
      </p:sp>
      <p:sp>
        <p:nvSpPr>
          <p:cNvPr id="40" name="圆角矩形 151">
            <a:extLst>
              <a:ext uri="{FF2B5EF4-FFF2-40B4-BE49-F238E27FC236}">
                <a16:creationId xmlns:a16="http://schemas.microsoft.com/office/drawing/2014/main" id="{DB973EA7-48C9-6C42-B4EA-DAF87BCE5697}"/>
              </a:ext>
            </a:extLst>
          </p:cNvPr>
          <p:cNvSpPr/>
          <p:nvPr/>
        </p:nvSpPr>
        <p:spPr>
          <a:xfrm>
            <a:off x="4250514" y="1270709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33871EB-3A40-9C45-9228-D6AB1F685D7D}"/>
              </a:ext>
            </a:extLst>
          </p:cNvPr>
          <p:cNvSpPr/>
          <p:nvPr/>
        </p:nvSpPr>
        <p:spPr>
          <a:xfrm>
            <a:off x="4465703" y="1412581"/>
            <a:ext cx="905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本地私有云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A9EB650-299B-5C46-B4C0-2CE49F9DF7EE}"/>
              </a:ext>
            </a:extLst>
          </p:cNvPr>
          <p:cNvSpPr/>
          <p:nvPr/>
        </p:nvSpPr>
        <p:spPr>
          <a:xfrm>
            <a:off x="4386722" y="3272050"/>
            <a:ext cx="1028372" cy="282193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switch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A0790EF-5343-6540-8FC8-474BE47EC859}"/>
              </a:ext>
            </a:extLst>
          </p:cNvPr>
          <p:cNvSpPr/>
          <p:nvPr/>
        </p:nvSpPr>
        <p:spPr>
          <a:xfrm>
            <a:off x="4357921" y="3269208"/>
            <a:ext cx="28800" cy="282193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79CA3BE-D262-0642-AA68-66DCDADCAE24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51" y="1270709"/>
            <a:ext cx="1272695" cy="2450806"/>
          </a:xfrm>
          <a:prstGeom prst="rect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</p:pic>
      <p:sp>
        <p:nvSpPr>
          <p:cNvPr id="45" name="圆角矩形 151">
            <a:extLst>
              <a:ext uri="{FF2B5EF4-FFF2-40B4-BE49-F238E27FC236}">
                <a16:creationId xmlns:a16="http://schemas.microsoft.com/office/drawing/2014/main" id="{C6A774DC-E809-4144-B8EA-9855D1C5D245}"/>
              </a:ext>
            </a:extLst>
          </p:cNvPr>
          <p:cNvSpPr/>
          <p:nvPr/>
        </p:nvSpPr>
        <p:spPr>
          <a:xfrm>
            <a:off x="6739850" y="1270709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E690DC-A04F-724B-A190-DF92867223EC}"/>
              </a:ext>
            </a:extLst>
          </p:cNvPr>
          <p:cNvSpPr/>
          <p:nvPr/>
        </p:nvSpPr>
        <p:spPr>
          <a:xfrm>
            <a:off x="6815635" y="1412581"/>
            <a:ext cx="11211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spc="4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UCloud</a:t>
            </a:r>
            <a:r>
              <a:rPr lang="en-US" altLang="zh-CN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sp>
        <p:nvSpPr>
          <p:cNvPr id="47" name="圆角矩形 151">
            <a:extLst>
              <a:ext uri="{FF2B5EF4-FFF2-40B4-BE49-F238E27FC236}">
                <a16:creationId xmlns:a16="http://schemas.microsoft.com/office/drawing/2014/main" id="{09390251-FA97-9041-8A6A-22307FB41A45}"/>
              </a:ext>
            </a:extLst>
          </p:cNvPr>
          <p:cNvSpPr/>
          <p:nvPr/>
        </p:nvSpPr>
        <p:spPr>
          <a:xfrm>
            <a:off x="6835260" y="1963395"/>
            <a:ext cx="1081876" cy="1175357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4F32EB81-2184-1547-BBF0-3EFDAAC15221}"/>
              </a:ext>
            </a:extLst>
          </p:cNvPr>
          <p:cNvCxnSpPr>
            <a:cxnSpLocks/>
          </p:cNvCxnSpPr>
          <p:nvPr/>
        </p:nvCxnSpPr>
        <p:spPr>
          <a:xfrm>
            <a:off x="4889874" y="3138752"/>
            <a:ext cx="0" cy="13045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9ED9F09B-0C4B-8D4D-B18C-C40AD69427C8}"/>
              </a:ext>
            </a:extLst>
          </p:cNvPr>
          <p:cNvSpPr/>
          <p:nvPr/>
        </p:nvSpPr>
        <p:spPr>
          <a:xfrm>
            <a:off x="6891928" y="3272050"/>
            <a:ext cx="1028372" cy="282193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switch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8507A24-131E-3641-AE49-338CAAA19B09}"/>
              </a:ext>
            </a:extLst>
          </p:cNvPr>
          <p:cNvSpPr/>
          <p:nvPr/>
        </p:nvSpPr>
        <p:spPr>
          <a:xfrm>
            <a:off x="6863127" y="3269208"/>
            <a:ext cx="28800" cy="282193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杀死进程">
            <a:extLst>
              <a:ext uri="{FF2B5EF4-FFF2-40B4-BE49-F238E27FC236}">
                <a16:creationId xmlns:a16="http://schemas.microsoft.com/office/drawing/2014/main" id="{F8DD7A74-D842-5D4F-A7BD-D32631EC7680}"/>
              </a:ext>
            </a:extLst>
          </p:cNvPr>
          <p:cNvSpPr txBox="1"/>
          <p:nvPr/>
        </p:nvSpPr>
        <p:spPr>
          <a:xfrm>
            <a:off x="7131165" y="2346079"/>
            <a:ext cx="490064" cy="2411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defPPr>
              <a:defRPr lang="zh-CN"/>
            </a:defPPr>
            <a:lvl1pPr algn="ctr" defTabSz="1828800">
              <a:lnSpc>
                <a:spcPct val="150000"/>
              </a:lnSpc>
              <a:defRPr sz="800" spc="4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 Regular"/>
              </a:defRPr>
            </a:lvl1pPr>
          </a:lstStyle>
          <a:p>
            <a:r>
              <a:rPr lang="en-US" altLang="zh-CN" dirty="0" err="1"/>
              <a:t>vpc_b</a:t>
            </a:r>
            <a:endParaRPr lang="zh-CN" altLang="en-US" dirty="0"/>
          </a:p>
        </p:txBody>
      </p:sp>
      <p:sp>
        <p:nvSpPr>
          <p:cNvPr id="65" name="杀死进程">
            <a:extLst>
              <a:ext uri="{FF2B5EF4-FFF2-40B4-BE49-F238E27FC236}">
                <a16:creationId xmlns:a16="http://schemas.microsoft.com/office/drawing/2014/main" id="{5993EDCA-1C6E-D847-976D-B19A3FADF53D}"/>
              </a:ext>
            </a:extLst>
          </p:cNvPr>
          <p:cNvSpPr txBox="1"/>
          <p:nvPr/>
        </p:nvSpPr>
        <p:spPr>
          <a:xfrm>
            <a:off x="4621645" y="2346079"/>
            <a:ext cx="490064" cy="2411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defPPr>
              <a:defRPr lang="zh-CN"/>
            </a:defPPr>
            <a:lvl1pPr algn="ctr" defTabSz="1828800">
              <a:lnSpc>
                <a:spcPct val="150000"/>
              </a:lnSpc>
              <a:defRPr sz="800" spc="4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 Regular"/>
              </a:defRPr>
            </a:lvl1pPr>
          </a:lstStyle>
          <a:p>
            <a:r>
              <a:rPr lang="en-US" altLang="zh-CN" dirty="0" err="1"/>
              <a:t>vpc_a</a:t>
            </a:r>
            <a:endParaRPr lang="zh-CN" altLang="en-US" dirty="0"/>
          </a:p>
        </p:txBody>
      </p: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40B2C3B7-A6E3-8D4A-8B95-CF0BC71F595B}"/>
              </a:ext>
            </a:extLst>
          </p:cNvPr>
          <p:cNvCxnSpPr>
            <a:cxnSpLocks/>
          </p:cNvCxnSpPr>
          <p:nvPr/>
        </p:nvCxnSpPr>
        <p:spPr>
          <a:xfrm>
            <a:off x="7388599" y="3138752"/>
            <a:ext cx="0" cy="13045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标题 1">
            <a:extLst>
              <a:ext uri="{FF2B5EF4-FFF2-40B4-BE49-F238E27FC236}">
                <a16:creationId xmlns:a16="http://schemas.microsoft.com/office/drawing/2014/main" id="{B132A5B3-AE81-134A-BF53-57D62D3AB0FD}"/>
              </a:ext>
            </a:extLst>
          </p:cNvPr>
          <p:cNvSpPr txBox="1">
            <a:spLocks/>
          </p:cNvSpPr>
          <p:nvPr/>
        </p:nvSpPr>
        <p:spPr>
          <a:xfrm>
            <a:off x="797251" y="1523846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与公有云打通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2373D4F7-10AA-0640-A20B-7B778CAA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246803"/>
            <a:ext cx="159390" cy="159390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A31FDFAB-F274-DC4D-A7BD-E1146E51D8DA}"/>
              </a:ext>
            </a:extLst>
          </p:cNvPr>
          <p:cNvSpPr txBox="1"/>
          <p:nvPr/>
        </p:nvSpPr>
        <p:spPr>
          <a:xfrm>
            <a:off x="828637" y="2227874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3A11E2E8-A873-1147-B8E5-A9469CC6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657775"/>
            <a:ext cx="159390" cy="159390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8650E1AE-A33D-324D-A6CF-9187CB43F04F}"/>
              </a:ext>
            </a:extLst>
          </p:cNvPr>
          <p:cNvSpPr txBox="1"/>
          <p:nvPr/>
        </p:nvSpPr>
        <p:spPr>
          <a:xfrm>
            <a:off x="814990" y="2638846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5C865312-63D1-B74F-87ED-EE1BF8AB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3065959"/>
            <a:ext cx="159390" cy="159390"/>
          </a:xfrm>
          <a:prstGeom prst="rect">
            <a:avLst/>
          </a:prstGeom>
        </p:spPr>
      </p:pic>
      <p:sp>
        <p:nvSpPr>
          <p:cNvPr id="79" name="文本框 78">
            <a:extLst>
              <a:ext uri="{FF2B5EF4-FFF2-40B4-BE49-F238E27FC236}">
                <a16:creationId xmlns:a16="http://schemas.microsoft.com/office/drawing/2014/main" id="{C44F9D23-B4F8-7E46-848F-45798CE6445B}"/>
              </a:ext>
            </a:extLst>
          </p:cNvPr>
          <p:cNvSpPr txBox="1"/>
          <p:nvPr/>
        </p:nvSpPr>
        <p:spPr>
          <a:xfrm>
            <a:off x="819539" y="3047030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0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7C50E332-6BBC-1C4D-9C7C-E63C7AF0739A}"/>
              </a:ext>
            </a:extLst>
          </p:cNvPr>
          <p:cNvSpPr txBox="1">
            <a:spLocks/>
          </p:cNvSpPr>
          <p:nvPr/>
        </p:nvSpPr>
        <p:spPr>
          <a:xfrm>
            <a:off x="2979129" y="565817"/>
            <a:ext cx="335846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568"/>
            <a:r>
              <a:rPr kumimoji="1" lang="zh-CN" altLang="en-US" sz="24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在线平滑升级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CCC9CB-EE28-EF41-A74E-310F791C2DF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100" y="1257277"/>
            <a:ext cx="2127995" cy="2718541"/>
          </a:xfrm>
          <a:prstGeom prst="rect">
            <a:avLst/>
          </a:prstGeom>
          <a:noFill/>
        </p:spPr>
      </p:pic>
      <p:sp>
        <p:nvSpPr>
          <p:cNvPr id="15" name="饼形 14">
            <a:extLst>
              <a:ext uri="{FF2B5EF4-FFF2-40B4-BE49-F238E27FC236}">
                <a16:creationId xmlns:a16="http://schemas.microsoft.com/office/drawing/2014/main" id="{537E5574-6102-9B4C-ACC9-5B015623939F}"/>
              </a:ext>
            </a:extLst>
          </p:cNvPr>
          <p:cNvSpPr/>
          <p:nvPr/>
        </p:nvSpPr>
        <p:spPr>
          <a:xfrm rot="10800000">
            <a:off x="2881905" y="556927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302EA62-34BC-D140-A6BB-D2E5BB58C2D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994" y="1257277"/>
            <a:ext cx="2127995" cy="2718541"/>
          </a:xfrm>
          <a:prstGeom prst="rect">
            <a:avLst/>
          </a:prstGeom>
          <a:noFill/>
        </p:spPr>
      </p:pic>
      <p:sp>
        <p:nvSpPr>
          <p:cNvPr id="17" name="饼形 16">
            <a:extLst>
              <a:ext uri="{FF2B5EF4-FFF2-40B4-BE49-F238E27FC236}">
                <a16:creationId xmlns:a16="http://schemas.microsoft.com/office/drawing/2014/main" id="{01560849-083C-FA48-B823-1B64D3D19F2B}"/>
              </a:ext>
            </a:extLst>
          </p:cNvPr>
          <p:cNvSpPr/>
          <p:nvPr/>
        </p:nvSpPr>
        <p:spPr>
          <a:xfrm rot="10800000">
            <a:off x="5192645" y="556927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015A13B-8BBC-5440-B681-0D1DCEA7214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843" y="1257277"/>
            <a:ext cx="2127995" cy="2718541"/>
          </a:xfrm>
          <a:prstGeom prst="rect">
            <a:avLst/>
          </a:prstGeom>
          <a:noFill/>
        </p:spPr>
      </p:pic>
      <p:sp>
        <p:nvSpPr>
          <p:cNvPr id="19" name="饼形 18">
            <a:extLst>
              <a:ext uri="{FF2B5EF4-FFF2-40B4-BE49-F238E27FC236}">
                <a16:creationId xmlns:a16="http://schemas.microsoft.com/office/drawing/2014/main" id="{E191AF0A-97F9-F942-92DA-B94F6D06D8B3}"/>
              </a:ext>
            </a:extLst>
          </p:cNvPr>
          <p:cNvSpPr/>
          <p:nvPr/>
        </p:nvSpPr>
        <p:spPr>
          <a:xfrm rot="10800000">
            <a:off x="570630" y="556927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A9CCA382-1C6C-844B-BA99-746F338A10B0}"/>
              </a:ext>
            </a:extLst>
          </p:cNvPr>
          <p:cNvSpPr txBox="1"/>
          <p:nvPr/>
        </p:nvSpPr>
        <p:spPr>
          <a:xfrm>
            <a:off x="1632546" y="2452187"/>
            <a:ext cx="1398588" cy="64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 spc="36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所有升级</a:t>
            </a:r>
            <a:r>
              <a:rPr lang="en-US" altLang="zh-CN" sz="130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W</a:t>
            </a:r>
            <a:r>
              <a:rPr lang="zh-CN" altLang="en-US" sz="130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操作不影响用户业务</a:t>
            </a:r>
            <a:endParaRPr lang="en-US" altLang="zh-CN" sz="1300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B959C2-D08F-294A-9244-A3965AD9B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352" y="1714180"/>
            <a:ext cx="471279" cy="471279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E8B691E2-51C2-C24C-B791-D43216458292}"/>
              </a:ext>
            </a:extLst>
          </p:cNvPr>
          <p:cNvSpPr txBox="1"/>
          <p:nvPr/>
        </p:nvSpPr>
        <p:spPr>
          <a:xfrm>
            <a:off x="3937279" y="2452187"/>
            <a:ext cx="1417637" cy="64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 spc="36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所有版本可</a:t>
            </a:r>
            <a:endParaRPr lang="en-US" altLang="zh-CN" sz="1300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在线升级</a:t>
            </a:r>
            <a:endParaRPr lang="en-US" altLang="zh-CN" sz="1300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E9CE20B-87B9-A34C-B8B0-665D34BC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58" y="1714180"/>
            <a:ext cx="471279" cy="471279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B185E61F-011A-3F40-B476-AECED925537C}"/>
              </a:ext>
            </a:extLst>
          </p:cNvPr>
          <p:cNvSpPr txBox="1"/>
          <p:nvPr/>
        </p:nvSpPr>
        <p:spPr>
          <a:xfrm>
            <a:off x="6254041" y="2452187"/>
            <a:ext cx="1405900" cy="64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 spc="36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所有已存在产品实例可自动升级</a:t>
            </a:r>
            <a:endParaRPr lang="en-US" altLang="zh-CN" sz="1300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7763CB9-E1AE-E848-B0E2-284E98AE8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201" y="1714180"/>
            <a:ext cx="471279" cy="471279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1594314-68BF-0C45-9A3C-B56C56E99F5C}"/>
              </a:ext>
            </a:extLst>
          </p:cNvPr>
          <p:cNvSpPr txBox="1"/>
          <p:nvPr/>
        </p:nvSpPr>
        <p:spPr>
          <a:xfrm>
            <a:off x="2215462" y="3419087"/>
            <a:ext cx="232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i="1" dirty="0">
                <a:solidFill>
                  <a:srgbClr val="D9D9D9"/>
                </a:solidFill>
                <a:latin typeface="Exo SemiBold" pitchFamily="2" charset="0"/>
              </a:rPr>
              <a:t>1</a:t>
            </a:r>
            <a:endParaRPr kumimoji="1" lang="zh-CN" altLang="en-US" sz="1000" i="1" dirty="0">
              <a:solidFill>
                <a:srgbClr val="D9D9D9"/>
              </a:solidFill>
              <a:latin typeface="Exo SemiBold" pitchFamily="2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279E4C4-F7C7-9445-A183-73FA96F00CFC}"/>
              </a:ext>
            </a:extLst>
          </p:cNvPr>
          <p:cNvSpPr txBox="1"/>
          <p:nvPr/>
        </p:nvSpPr>
        <p:spPr>
          <a:xfrm>
            <a:off x="4516093" y="3419087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i="1" dirty="0">
                <a:solidFill>
                  <a:srgbClr val="D9D9D9"/>
                </a:solidFill>
                <a:latin typeface="Exo SemiBold" pitchFamily="2" charset="0"/>
              </a:rPr>
              <a:t>2</a:t>
            </a:r>
            <a:endParaRPr kumimoji="1" lang="zh-CN" altLang="en-US" sz="1000" i="1" dirty="0">
              <a:solidFill>
                <a:srgbClr val="D9D9D9"/>
              </a:solidFill>
              <a:latin typeface="Exo SemiBold" pitchFamily="2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F42F085-6F5B-9F4C-87F0-0BCB7A6CFF96}"/>
              </a:ext>
            </a:extLst>
          </p:cNvPr>
          <p:cNvSpPr txBox="1"/>
          <p:nvPr/>
        </p:nvSpPr>
        <p:spPr>
          <a:xfrm>
            <a:off x="6826987" y="3423923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10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7850EF4D-91D8-8349-8637-85E7D18088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lum bright="5000" contrast="3000"/>
          </a:blip>
          <a:stretch>
            <a:fillRect/>
          </a:stretch>
        </p:blipFill>
        <p:spPr>
          <a:xfrm>
            <a:off x="6841791" y="1834619"/>
            <a:ext cx="230400" cy="2304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82AD880-6400-C046-B614-3EC67868B74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lum bright="5000" contrast="3000"/>
          </a:blip>
          <a:stretch>
            <a:fillRect/>
          </a:stretch>
        </p:blipFill>
        <p:spPr>
          <a:xfrm>
            <a:off x="4530897" y="1834619"/>
            <a:ext cx="230400" cy="2304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1E39B24-84E1-EA43-88EA-725A7815468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lum bright="5000" contrast="3000"/>
          </a:blip>
          <a:stretch>
            <a:fillRect/>
          </a:stretch>
        </p:blipFill>
        <p:spPr>
          <a:xfrm>
            <a:off x="2225659" y="1848662"/>
            <a:ext cx="212362" cy="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6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2C17F9C-1468-4A9F-B406-EE33E386BDF2}"/>
              </a:ext>
            </a:extLst>
          </p:cNvPr>
          <p:cNvSpPr/>
          <p:nvPr/>
        </p:nvSpPr>
        <p:spPr>
          <a:xfrm>
            <a:off x="9510395" y="1585515"/>
            <a:ext cx="1022351" cy="531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管理节点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9FEE75-197D-4404-9DD4-FC1C61CEA046}"/>
              </a:ext>
            </a:extLst>
          </p:cNvPr>
          <p:cNvSpPr/>
          <p:nvPr/>
        </p:nvSpPr>
        <p:spPr>
          <a:xfrm>
            <a:off x="9888219" y="2641203"/>
            <a:ext cx="1022351" cy="1429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计算节点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4EF0C5-AA79-44D3-A190-1B5665784ABF}"/>
              </a:ext>
            </a:extLst>
          </p:cNvPr>
          <p:cNvSpPr/>
          <p:nvPr/>
        </p:nvSpPr>
        <p:spPr>
          <a:xfrm>
            <a:off x="11759882" y="1583134"/>
            <a:ext cx="1022351" cy="531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管理节点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B5FC75-96F6-49F4-B75B-22781A284792}"/>
              </a:ext>
            </a:extLst>
          </p:cNvPr>
          <p:cNvSpPr/>
          <p:nvPr/>
        </p:nvSpPr>
        <p:spPr>
          <a:xfrm>
            <a:off x="10635138" y="1583134"/>
            <a:ext cx="1022351" cy="531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管理节点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977295-EC42-4DB6-AD50-4AF21CED6A25}"/>
              </a:ext>
            </a:extLst>
          </p:cNvPr>
          <p:cNvSpPr/>
          <p:nvPr/>
        </p:nvSpPr>
        <p:spPr>
          <a:xfrm>
            <a:off x="11370945" y="2641203"/>
            <a:ext cx="1022351" cy="14291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计算节点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35E8CC30-3DFB-6849-B443-11ACB949043D}"/>
              </a:ext>
            </a:extLst>
          </p:cNvPr>
          <p:cNvSpPr txBox="1">
            <a:spLocks/>
          </p:cNvSpPr>
          <p:nvPr/>
        </p:nvSpPr>
        <p:spPr>
          <a:xfrm>
            <a:off x="858211" y="1716041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在线平滑升级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D7AC451-3834-094B-B9EA-810515F1DE9F}"/>
              </a:ext>
            </a:extLst>
          </p:cNvPr>
          <p:cNvSpPr txBox="1">
            <a:spLocks/>
          </p:cNvSpPr>
          <p:nvPr/>
        </p:nvSpPr>
        <p:spPr>
          <a:xfrm>
            <a:off x="1134508" y="2317922"/>
            <a:ext cx="2713557" cy="34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管理节点升级不影响计算节点</a:t>
            </a:r>
          </a:p>
        </p:txBody>
      </p:sp>
      <p:sp>
        <p:nvSpPr>
          <p:cNvPr id="19" name="圆角矩形 150">
            <a:extLst>
              <a:ext uri="{FF2B5EF4-FFF2-40B4-BE49-F238E27FC236}">
                <a16:creationId xmlns:a16="http://schemas.microsoft.com/office/drawing/2014/main" id="{FF2759BB-5A4F-2E44-80B1-7051F395EB3A}"/>
              </a:ext>
            </a:extLst>
          </p:cNvPr>
          <p:cNvSpPr/>
          <p:nvPr/>
        </p:nvSpPr>
        <p:spPr>
          <a:xfrm>
            <a:off x="4308440" y="1182026"/>
            <a:ext cx="4321101" cy="2779447"/>
          </a:xfrm>
          <a:prstGeom prst="roundRect">
            <a:avLst>
              <a:gd name="adj" fmla="val 802"/>
            </a:avLst>
          </a:prstGeom>
          <a:gradFill flip="none" rotWithShape="1">
            <a:gsLst>
              <a:gs pos="0">
                <a:srgbClr val="433A71">
                  <a:alpha val="50000"/>
                  <a:lumMod val="95000"/>
                </a:srgbClr>
              </a:gs>
              <a:gs pos="100000">
                <a:srgbClr val="3D1950">
                  <a:alpha val="43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>
              <a:solidFill>
                <a:schemeClr val="lt1"/>
              </a:solidFill>
            </a:endParaRPr>
          </a:p>
        </p:txBody>
      </p:sp>
      <p:sp>
        <p:nvSpPr>
          <p:cNvPr id="20" name="饼形 19">
            <a:extLst>
              <a:ext uri="{FF2B5EF4-FFF2-40B4-BE49-F238E27FC236}">
                <a16:creationId xmlns:a16="http://schemas.microsoft.com/office/drawing/2014/main" id="{E1D86FFB-FA80-9244-BAC4-1E6479563B75}"/>
              </a:ext>
            </a:extLst>
          </p:cNvPr>
          <p:cNvSpPr/>
          <p:nvPr/>
        </p:nvSpPr>
        <p:spPr>
          <a:xfrm rot="10800000">
            <a:off x="3281701" y="155287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7030A0">
                  <a:alpha val="0"/>
                </a:srgbClr>
              </a:gs>
              <a:gs pos="100000">
                <a:srgbClr val="7030A0">
                  <a:alpha val="2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628EFB4-3C7C-4042-BD24-4142D67DF95E}"/>
              </a:ext>
            </a:extLst>
          </p:cNvPr>
          <p:cNvSpPr/>
          <p:nvPr/>
        </p:nvSpPr>
        <p:spPr>
          <a:xfrm>
            <a:off x="5121969" y="2388805"/>
            <a:ext cx="990601" cy="1226559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 dirty="0">
              <a:solidFill>
                <a:schemeClr val="l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F30353B-72A0-A24C-8894-E6007AE5BA0A}"/>
              </a:ext>
            </a:extLst>
          </p:cNvPr>
          <p:cNvSpPr/>
          <p:nvPr/>
        </p:nvSpPr>
        <p:spPr>
          <a:xfrm>
            <a:off x="5192319" y="2719241"/>
            <a:ext cx="863047" cy="4674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计算节点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A741994-12E6-CE45-A837-A5B7588B6337}"/>
              </a:ext>
            </a:extLst>
          </p:cNvPr>
          <p:cNvSpPr/>
          <p:nvPr/>
        </p:nvSpPr>
        <p:spPr>
          <a:xfrm>
            <a:off x="4804075" y="1601735"/>
            <a:ext cx="899166" cy="40393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管理节点</a:t>
            </a:r>
          </a:p>
        </p:txBody>
      </p:sp>
      <p:sp>
        <p:nvSpPr>
          <p:cNvPr id="35" name="矩形">
            <a:extLst>
              <a:ext uri="{FF2B5EF4-FFF2-40B4-BE49-F238E27FC236}">
                <a16:creationId xmlns:a16="http://schemas.microsoft.com/office/drawing/2014/main" id="{808C4C98-6B7D-604A-97BA-0558D33C32CE}"/>
              </a:ext>
            </a:extLst>
          </p:cNvPr>
          <p:cNvSpPr/>
          <p:nvPr/>
        </p:nvSpPr>
        <p:spPr>
          <a:xfrm>
            <a:off x="4782431" y="1606186"/>
            <a:ext cx="45719" cy="396411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0774B19-D25B-164E-9C8E-EDED3D8B69F1}"/>
              </a:ext>
            </a:extLst>
          </p:cNvPr>
          <p:cNvSpPr/>
          <p:nvPr/>
        </p:nvSpPr>
        <p:spPr>
          <a:xfrm>
            <a:off x="6074075" y="1601735"/>
            <a:ext cx="899166" cy="40393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管理节点</a:t>
            </a:r>
          </a:p>
        </p:txBody>
      </p:sp>
      <p:sp>
        <p:nvSpPr>
          <p:cNvPr id="54" name="矩形">
            <a:extLst>
              <a:ext uri="{FF2B5EF4-FFF2-40B4-BE49-F238E27FC236}">
                <a16:creationId xmlns:a16="http://schemas.microsoft.com/office/drawing/2014/main" id="{71FC3143-434D-3444-A7E3-93AB98E7267B}"/>
              </a:ext>
            </a:extLst>
          </p:cNvPr>
          <p:cNvSpPr/>
          <p:nvPr/>
        </p:nvSpPr>
        <p:spPr>
          <a:xfrm>
            <a:off x="6052431" y="1606186"/>
            <a:ext cx="45719" cy="396411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C7BC405-9EC7-7A4E-A3CD-DD33363BFA52}"/>
              </a:ext>
            </a:extLst>
          </p:cNvPr>
          <p:cNvSpPr/>
          <p:nvPr/>
        </p:nvSpPr>
        <p:spPr>
          <a:xfrm>
            <a:off x="7303435" y="1601735"/>
            <a:ext cx="899166" cy="40393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管理节点</a:t>
            </a:r>
          </a:p>
        </p:txBody>
      </p:sp>
      <p:sp>
        <p:nvSpPr>
          <p:cNvPr id="56" name="矩形">
            <a:extLst>
              <a:ext uri="{FF2B5EF4-FFF2-40B4-BE49-F238E27FC236}">
                <a16:creationId xmlns:a16="http://schemas.microsoft.com/office/drawing/2014/main" id="{5C230270-C51C-7547-88DB-A5B08BBAA008}"/>
              </a:ext>
            </a:extLst>
          </p:cNvPr>
          <p:cNvSpPr/>
          <p:nvPr/>
        </p:nvSpPr>
        <p:spPr>
          <a:xfrm>
            <a:off x="7281791" y="1606186"/>
            <a:ext cx="45719" cy="396411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3670560-AB59-5047-9D6D-FB701D694C7A}"/>
              </a:ext>
            </a:extLst>
          </p:cNvPr>
          <p:cNvSpPr/>
          <p:nvPr/>
        </p:nvSpPr>
        <p:spPr>
          <a:xfrm>
            <a:off x="6868741" y="2388805"/>
            <a:ext cx="990601" cy="1226559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 dirty="0">
              <a:solidFill>
                <a:schemeClr val="l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234E69-EAA3-C84D-8FE9-443908B5E575}"/>
              </a:ext>
            </a:extLst>
          </p:cNvPr>
          <p:cNvSpPr/>
          <p:nvPr/>
        </p:nvSpPr>
        <p:spPr>
          <a:xfrm>
            <a:off x="6939091" y="2719241"/>
            <a:ext cx="863047" cy="4674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计算节点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DFF29AA-4DC4-E84E-802F-471DA455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3" y="2428040"/>
            <a:ext cx="159390" cy="15939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3493D1D-1BA7-2947-8CFB-5C1022D1979A}"/>
              </a:ext>
            </a:extLst>
          </p:cNvPr>
          <p:cNvSpPr txBox="1"/>
          <p:nvPr/>
        </p:nvSpPr>
        <p:spPr>
          <a:xfrm>
            <a:off x="828637" y="2409111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1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29FEE75-197D-4404-9DD4-FC1C61CEA046}"/>
              </a:ext>
            </a:extLst>
          </p:cNvPr>
          <p:cNvSpPr/>
          <p:nvPr/>
        </p:nvSpPr>
        <p:spPr>
          <a:xfrm>
            <a:off x="9183452" y="1319601"/>
            <a:ext cx="1898650" cy="2955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zh-CN" altLang="en-US" dirty="0"/>
              <a:t>计算节点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E3988DA-C05B-4F51-8D67-C9005E16CB80}"/>
              </a:ext>
            </a:extLst>
          </p:cNvPr>
          <p:cNvSpPr/>
          <p:nvPr/>
        </p:nvSpPr>
        <p:spPr>
          <a:xfrm>
            <a:off x="9472374" y="1887925"/>
            <a:ext cx="1320800" cy="463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agent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945A5A1-7F89-4461-B7B4-5AEE0637227A}"/>
              </a:ext>
            </a:extLst>
          </p:cNvPr>
          <p:cNvSpPr/>
          <p:nvPr/>
        </p:nvSpPr>
        <p:spPr>
          <a:xfrm>
            <a:off x="9472374" y="2451289"/>
            <a:ext cx="1320800" cy="463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vm1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55AB7FA-C9EC-438D-ACDE-4C5A46298E71}"/>
              </a:ext>
            </a:extLst>
          </p:cNvPr>
          <p:cNvSpPr/>
          <p:nvPr/>
        </p:nvSpPr>
        <p:spPr>
          <a:xfrm>
            <a:off x="9472375" y="3014654"/>
            <a:ext cx="1320800" cy="463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vm2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3CF9FB1-6F1A-476A-AEB0-90EFAD912BE9}"/>
              </a:ext>
            </a:extLst>
          </p:cNvPr>
          <p:cNvSpPr/>
          <p:nvPr/>
        </p:nvSpPr>
        <p:spPr>
          <a:xfrm>
            <a:off x="9472375" y="3579407"/>
            <a:ext cx="1320800" cy="463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vm3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215DD47-C0AB-3C40-822E-5C66A6E8229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29" y="985024"/>
            <a:ext cx="2159685" cy="2955131"/>
          </a:xfrm>
          <a:prstGeom prst="rect">
            <a:avLst/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3600000" scaled="0"/>
            <a:tileRect/>
          </a:gradFill>
          <a:ln>
            <a:noFill/>
          </a:ln>
        </p:spPr>
      </p:pic>
      <p:sp>
        <p:nvSpPr>
          <p:cNvPr id="20" name="圆角矩形 151">
            <a:extLst>
              <a:ext uri="{FF2B5EF4-FFF2-40B4-BE49-F238E27FC236}">
                <a16:creationId xmlns:a16="http://schemas.microsoft.com/office/drawing/2014/main" id="{E5F67028-E574-A04E-AAEB-2D0ACE25B2A9}"/>
              </a:ext>
            </a:extLst>
          </p:cNvPr>
          <p:cNvSpPr/>
          <p:nvPr/>
        </p:nvSpPr>
        <p:spPr>
          <a:xfrm>
            <a:off x="5286728" y="985024"/>
            <a:ext cx="215968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2F4D46-9DE3-374E-ABB5-9DBF28C217B1}"/>
              </a:ext>
            </a:extLst>
          </p:cNvPr>
          <p:cNvSpPr/>
          <p:nvPr/>
        </p:nvSpPr>
        <p:spPr>
          <a:xfrm>
            <a:off x="5928995" y="1126896"/>
            <a:ext cx="905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计算节点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C43B084-3954-484E-AE73-A372191BC678}"/>
              </a:ext>
            </a:extLst>
          </p:cNvPr>
          <p:cNvSpPr/>
          <p:nvPr/>
        </p:nvSpPr>
        <p:spPr>
          <a:xfrm>
            <a:off x="5882073" y="1688529"/>
            <a:ext cx="1121149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agent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785A4A-EBCF-F742-B7CE-089B152EBF4E}"/>
              </a:ext>
            </a:extLst>
          </p:cNvPr>
          <p:cNvSpPr/>
          <p:nvPr/>
        </p:nvSpPr>
        <p:spPr>
          <a:xfrm>
            <a:off x="5841248" y="1685513"/>
            <a:ext cx="45719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DDDAE6D-DF31-9D4D-862F-D89E03663645}"/>
              </a:ext>
            </a:extLst>
          </p:cNvPr>
          <p:cNvSpPr/>
          <p:nvPr/>
        </p:nvSpPr>
        <p:spPr>
          <a:xfrm>
            <a:off x="5882073" y="2249798"/>
            <a:ext cx="1121149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vm1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6A70B7E-FE75-A44C-8A9F-6CAA112ED273}"/>
              </a:ext>
            </a:extLst>
          </p:cNvPr>
          <p:cNvSpPr/>
          <p:nvPr/>
        </p:nvSpPr>
        <p:spPr>
          <a:xfrm>
            <a:off x="5841248" y="2246782"/>
            <a:ext cx="45719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75BF436-E8ED-A348-BA4B-86EC4EA9FB2D}"/>
              </a:ext>
            </a:extLst>
          </p:cNvPr>
          <p:cNvSpPr/>
          <p:nvPr/>
        </p:nvSpPr>
        <p:spPr>
          <a:xfrm>
            <a:off x="5882073" y="2808416"/>
            <a:ext cx="1121149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vm2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CCFFED-0FE4-8C45-A021-86C98CB8297C}"/>
              </a:ext>
            </a:extLst>
          </p:cNvPr>
          <p:cNvSpPr/>
          <p:nvPr/>
        </p:nvSpPr>
        <p:spPr>
          <a:xfrm>
            <a:off x="5841248" y="2805400"/>
            <a:ext cx="45719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94FE5B8-C727-1D4F-A34C-84F0D86F662E}"/>
              </a:ext>
            </a:extLst>
          </p:cNvPr>
          <p:cNvSpPr/>
          <p:nvPr/>
        </p:nvSpPr>
        <p:spPr>
          <a:xfrm>
            <a:off x="5882073" y="3336736"/>
            <a:ext cx="1121149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vm3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FF67A76-A635-3441-981F-16D02B043095}"/>
              </a:ext>
            </a:extLst>
          </p:cNvPr>
          <p:cNvSpPr/>
          <p:nvPr/>
        </p:nvSpPr>
        <p:spPr>
          <a:xfrm>
            <a:off x="5841248" y="3333720"/>
            <a:ext cx="45719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A103000B-67A3-D144-8827-11B7EF5ED401}"/>
              </a:ext>
            </a:extLst>
          </p:cNvPr>
          <p:cNvSpPr txBox="1">
            <a:spLocks/>
          </p:cNvSpPr>
          <p:nvPr/>
        </p:nvSpPr>
        <p:spPr>
          <a:xfrm>
            <a:off x="858211" y="1725185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在线平滑升级</a:t>
            </a:r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8C0E5C96-F1C5-2044-9F75-2983789F7C7F}"/>
              </a:ext>
            </a:extLst>
          </p:cNvPr>
          <p:cNvSpPr txBox="1">
            <a:spLocks/>
          </p:cNvSpPr>
          <p:nvPr/>
        </p:nvSpPr>
        <p:spPr>
          <a:xfrm>
            <a:off x="1134508" y="2327066"/>
            <a:ext cx="2592774" cy="34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计算节点</a:t>
            </a: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升级</a:t>
            </a: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不影响虚拟机运行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C751498D-F5C0-4246-974F-6FC1D2AE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436832"/>
            <a:ext cx="159390" cy="15939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5D8C539E-CB94-1A4D-AFA2-C11899B019E6}"/>
              </a:ext>
            </a:extLst>
          </p:cNvPr>
          <p:cNvSpPr txBox="1"/>
          <p:nvPr/>
        </p:nvSpPr>
        <p:spPr>
          <a:xfrm>
            <a:off x="828637" y="2417903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9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584D023-15C8-904C-9446-1BB65DEC6EA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534" y="1045628"/>
            <a:ext cx="2432286" cy="3042606"/>
          </a:xfrm>
          <a:prstGeom prst="rect">
            <a:avLst/>
          </a:prstGeom>
          <a:noFill/>
        </p:spPr>
      </p:pic>
      <p:sp>
        <p:nvSpPr>
          <p:cNvPr id="23" name="饼形 22">
            <a:extLst>
              <a:ext uri="{FF2B5EF4-FFF2-40B4-BE49-F238E27FC236}">
                <a16:creationId xmlns:a16="http://schemas.microsoft.com/office/drawing/2014/main" id="{3188DF95-DCA9-994C-B159-1C65B1FAFAE1}"/>
              </a:ext>
            </a:extLst>
          </p:cNvPr>
          <p:cNvSpPr/>
          <p:nvPr/>
        </p:nvSpPr>
        <p:spPr>
          <a:xfrm rot="10800000">
            <a:off x="4370339" y="345278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2FF19C5-6FB7-41B1-80F8-5DD0802CBA44}"/>
              </a:ext>
            </a:extLst>
          </p:cNvPr>
          <p:cNvSpPr/>
          <p:nvPr/>
        </p:nvSpPr>
        <p:spPr>
          <a:xfrm>
            <a:off x="5579533" y="1409638"/>
            <a:ext cx="1473574" cy="623248"/>
          </a:xfrm>
          <a:prstGeom prst="roundRect">
            <a:avLst>
              <a:gd name="adj" fmla="val 2418"/>
            </a:avLst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spc="40" dirty="0">
                <a:solidFill>
                  <a:schemeClr val="bg1"/>
                </a:solidFill>
              </a:rPr>
              <a:t>二进制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B8EEA1B-3796-426F-B2EC-3BA527FB2EC0}"/>
              </a:ext>
            </a:extLst>
          </p:cNvPr>
          <p:cNvSpPr/>
          <p:nvPr/>
        </p:nvSpPr>
        <p:spPr>
          <a:xfrm>
            <a:off x="5579533" y="2202631"/>
            <a:ext cx="1473574" cy="623248"/>
          </a:xfrm>
          <a:prstGeom prst="roundRect">
            <a:avLst>
              <a:gd name="adj" fmla="val 2418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配置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18B014D-106B-4B8C-B850-9B14AED8FC00}"/>
              </a:ext>
            </a:extLst>
          </p:cNvPr>
          <p:cNvSpPr/>
          <p:nvPr/>
        </p:nvSpPr>
        <p:spPr>
          <a:xfrm>
            <a:off x="5579533" y="2998532"/>
            <a:ext cx="1473574" cy="623248"/>
          </a:xfrm>
          <a:prstGeom prst="roundRect">
            <a:avLst>
              <a:gd name="adj" fmla="val 2418"/>
            </a:avLst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spc="40" dirty="0">
                <a:solidFill>
                  <a:schemeClr val="bg1"/>
                </a:solidFill>
              </a:rPr>
              <a:t>数据库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C2F937E-48A6-4641-B583-B1636104869F}"/>
              </a:ext>
            </a:extLst>
          </p:cNvPr>
          <p:cNvSpPr txBox="1">
            <a:spLocks/>
          </p:cNvSpPr>
          <p:nvPr/>
        </p:nvSpPr>
        <p:spPr>
          <a:xfrm>
            <a:off x="1182105" y="2301770"/>
            <a:ext cx="1631044" cy="108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ansible </a:t>
            </a: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程序化升级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逐版本升级程序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流程自动化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0549757F-D449-E64A-9E96-BF86D68D0468}"/>
              </a:ext>
            </a:extLst>
          </p:cNvPr>
          <p:cNvSpPr txBox="1">
            <a:spLocks/>
          </p:cNvSpPr>
          <p:nvPr/>
        </p:nvSpPr>
        <p:spPr>
          <a:xfrm>
            <a:off x="858211" y="1733349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在线平滑升级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F6BF732-399E-F148-966D-0A196113F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425672"/>
            <a:ext cx="159390" cy="15939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6FDAB275-CC5B-4446-B39E-AB904B02DC62}"/>
              </a:ext>
            </a:extLst>
          </p:cNvPr>
          <p:cNvSpPr txBox="1"/>
          <p:nvPr/>
        </p:nvSpPr>
        <p:spPr>
          <a:xfrm>
            <a:off x="828637" y="2406743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42F4255-B75A-5340-9CDF-0DA3FFBB5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803988"/>
            <a:ext cx="159390" cy="15939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EAAE2136-A2DC-B041-B2C0-2FF38E9E38AA}"/>
              </a:ext>
            </a:extLst>
          </p:cNvPr>
          <p:cNvSpPr txBox="1"/>
          <p:nvPr/>
        </p:nvSpPr>
        <p:spPr>
          <a:xfrm>
            <a:off x="814990" y="2785059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998BCCB-2E54-5A45-9C81-8A51FE4CC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3187680"/>
            <a:ext cx="159390" cy="15939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E1F156F-F303-7A43-8C18-30DB466EF8BC}"/>
              </a:ext>
            </a:extLst>
          </p:cNvPr>
          <p:cNvSpPr txBox="1"/>
          <p:nvPr/>
        </p:nvSpPr>
        <p:spPr>
          <a:xfrm>
            <a:off x="819539" y="3168751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4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19667B7D-4672-104D-89A4-055817784A4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045" y="1036848"/>
            <a:ext cx="4239600" cy="3042606"/>
          </a:xfrm>
          <a:prstGeom prst="rect">
            <a:avLst/>
          </a:prstGeom>
          <a:noFill/>
        </p:spPr>
      </p:pic>
      <p:sp>
        <p:nvSpPr>
          <p:cNvPr id="23" name="饼形 22">
            <a:extLst>
              <a:ext uri="{FF2B5EF4-FFF2-40B4-BE49-F238E27FC236}">
                <a16:creationId xmlns:a16="http://schemas.microsoft.com/office/drawing/2014/main" id="{798D15D2-CB1F-074E-A494-48730667F15C}"/>
              </a:ext>
            </a:extLst>
          </p:cNvPr>
          <p:cNvSpPr/>
          <p:nvPr/>
        </p:nvSpPr>
        <p:spPr>
          <a:xfrm rot="10800000">
            <a:off x="2989954" y="-174615"/>
            <a:ext cx="2428698" cy="242869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FAD56D0-129D-42F4-A739-951E32A1936D}"/>
              </a:ext>
            </a:extLst>
          </p:cNvPr>
          <p:cNvCxnSpPr>
            <a:cxnSpLocks/>
          </p:cNvCxnSpPr>
          <p:nvPr/>
        </p:nvCxnSpPr>
        <p:spPr>
          <a:xfrm>
            <a:off x="6041933" y="3026226"/>
            <a:ext cx="673552" cy="0"/>
          </a:xfrm>
          <a:prstGeom prst="straightConnector1">
            <a:avLst/>
          </a:prstGeom>
          <a:ln w="12700">
            <a:solidFill>
              <a:srgbClr val="E9BB7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3">
            <a:extLst>
              <a:ext uri="{FF2B5EF4-FFF2-40B4-BE49-F238E27FC236}">
                <a16:creationId xmlns:a16="http://schemas.microsoft.com/office/drawing/2014/main" id="{804AEB29-99E5-9C41-94B2-C76004378413}"/>
              </a:ext>
            </a:extLst>
          </p:cNvPr>
          <p:cNvSpPr/>
          <p:nvPr/>
        </p:nvSpPr>
        <p:spPr>
          <a:xfrm>
            <a:off x="5753234" y="1692811"/>
            <a:ext cx="1250950" cy="623248"/>
          </a:xfrm>
          <a:prstGeom prst="roundRect">
            <a:avLst>
              <a:gd name="adj" fmla="val 3225"/>
            </a:avLst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spc="4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redis</a:t>
            </a:r>
            <a:r>
              <a:rPr lang="en-US" altLang="zh-CN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zh-CN" altLang="en-US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管理服务</a:t>
            </a:r>
          </a:p>
        </p:txBody>
      </p:sp>
      <p:sp>
        <p:nvSpPr>
          <p:cNvPr id="25" name="矩形: 圆角 4">
            <a:extLst>
              <a:ext uri="{FF2B5EF4-FFF2-40B4-BE49-F238E27FC236}">
                <a16:creationId xmlns:a16="http://schemas.microsoft.com/office/drawing/2014/main" id="{7A1D7CE3-270A-DC4F-855B-D6B0FA66B89C}"/>
              </a:ext>
            </a:extLst>
          </p:cNvPr>
          <p:cNvSpPr/>
          <p:nvPr/>
        </p:nvSpPr>
        <p:spPr>
          <a:xfrm>
            <a:off x="4790983" y="2716861"/>
            <a:ext cx="1250950" cy="623248"/>
          </a:xfrm>
          <a:prstGeom prst="roundRect">
            <a:avLst>
              <a:gd name="adj" fmla="val 3224"/>
            </a:avLst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/>
            <a:r>
              <a:rPr lang="zh-CN" altLang="en-US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用户</a:t>
            </a:r>
            <a:r>
              <a:rPr lang="en-US" altLang="zh-CN" sz="1000" spc="4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redis</a:t>
            </a:r>
            <a:r>
              <a:rPr lang="zh-CN" altLang="en-US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实例</a:t>
            </a:r>
            <a:r>
              <a:rPr lang="en-US" altLang="zh-CN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v1</a:t>
            </a:r>
            <a:endParaRPr lang="zh-CN" altLang="en-US" sz="1000" spc="4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6" name="矩形: 圆角 5">
            <a:extLst>
              <a:ext uri="{FF2B5EF4-FFF2-40B4-BE49-F238E27FC236}">
                <a16:creationId xmlns:a16="http://schemas.microsoft.com/office/drawing/2014/main" id="{C91E98DE-77DE-9B44-A9F0-D0E1707BA6E4}"/>
              </a:ext>
            </a:extLst>
          </p:cNvPr>
          <p:cNvSpPr/>
          <p:nvPr/>
        </p:nvSpPr>
        <p:spPr>
          <a:xfrm>
            <a:off x="6715485" y="2708460"/>
            <a:ext cx="1250950" cy="623248"/>
          </a:xfrm>
          <a:prstGeom prst="roundRect">
            <a:avLst>
              <a:gd name="adj" fmla="val 4031"/>
            </a:avLst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用户</a:t>
            </a:r>
            <a:r>
              <a:rPr lang="en-US" altLang="zh-CN" sz="1000" spc="4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redis</a:t>
            </a:r>
            <a:r>
              <a:rPr lang="zh-CN" altLang="en-US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实例</a:t>
            </a:r>
            <a:r>
              <a:rPr lang="en-US" altLang="zh-CN" sz="10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v2</a:t>
            </a:r>
            <a:endParaRPr lang="zh-CN" altLang="en-US" sz="1000" spc="4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31" name="肘形连接符 30">
            <a:extLst>
              <a:ext uri="{FF2B5EF4-FFF2-40B4-BE49-F238E27FC236}">
                <a16:creationId xmlns:a16="http://schemas.microsoft.com/office/drawing/2014/main" id="{5A9625D6-38AA-4E45-A523-3854CDB9DFA9}"/>
              </a:ext>
            </a:extLst>
          </p:cNvPr>
          <p:cNvCxnSpPr>
            <a:cxnSpLocks/>
            <a:stCxn id="25" idx="0"/>
            <a:endCxn id="24" idx="1"/>
          </p:cNvCxnSpPr>
          <p:nvPr/>
        </p:nvCxnSpPr>
        <p:spPr>
          <a:xfrm rot="5400000" flipH="1" flipV="1">
            <a:off x="5228633" y="2192260"/>
            <a:ext cx="712426" cy="336776"/>
          </a:xfrm>
          <a:prstGeom prst="bentConnector2">
            <a:avLst/>
          </a:prstGeom>
          <a:ln w="12700">
            <a:solidFill>
              <a:srgbClr val="E9BB7A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>
            <a:extLst>
              <a:ext uri="{FF2B5EF4-FFF2-40B4-BE49-F238E27FC236}">
                <a16:creationId xmlns:a16="http://schemas.microsoft.com/office/drawing/2014/main" id="{46DF58BE-C646-6A4E-9AA6-A04868A87072}"/>
              </a:ext>
            </a:extLst>
          </p:cNvPr>
          <p:cNvCxnSpPr>
            <a:cxnSpLocks/>
            <a:stCxn id="26" idx="0"/>
            <a:endCxn id="24" idx="3"/>
          </p:cNvCxnSpPr>
          <p:nvPr/>
        </p:nvCxnSpPr>
        <p:spPr>
          <a:xfrm rot="16200000" flipV="1">
            <a:off x="6820560" y="2188060"/>
            <a:ext cx="704025" cy="336776"/>
          </a:xfrm>
          <a:prstGeom prst="bentConnector2">
            <a:avLst/>
          </a:prstGeom>
          <a:ln w="12700">
            <a:solidFill>
              <a:srgbClr val="E9BB7A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05138291-3994-3E41-BF8A-503847933BCA}"/>
              </a:ext>
            </a:extLst>
          </p:cNvPr>
          <p:cNvSpPr txBox="1">
            <a:spLocks/>
          </p:cNvSpPr>
          <p:nvPr/>
        </p:nvSpPr>
        <p:spPr>
          <a:xfrm>
            <a:off x="1182105" y="2301770"/>
            <a:ext cx="1970538" cy="108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产品内部心跳检测版本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自动更新已有实例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完全兼容已有实例</a:t>
            </a:r>
            <a:endParaRPr lang="en-US" altLang="zh-CN" sz="12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692DCF21-1950-D543-B22F-E4A975D53A05}"/>
              </a:ext>
            </a:extLst>
          </p:cNvPr>
          <p:cNvSpPr txBox="1">
            <a:spLocks/>
          </p:cNvSpPr>
          <p:nvPr/>
        </p:nvSpPr>
        <p:spPr>
          <a:xfrm>
            <a:off x="858211" y="1733349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在线平滑升级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58E0CE7-4994-3048-AB3C-85E3F9AFE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424697"/>
            <a:ext cx="159390" cy="15939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5C33FDB-2267-7641-B196-A9E44AF47D1C}"/>
              </a:ext>
            </a:extLst>
          </p:cNvPr>
          <p:cNvSpPr txBox="1"/>
          <p:nvPr/>
        </p:nvSpPr>
        <p:spPr>
          <a:xfrm>
            <a:off x="828637" y="2405768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15915DC-D6AB-3F4C-A5B1-3745D7BBE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803013"/>
            <a:ext cx="159390" cy="15939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02C1002-7E5A-7447-B1EE-F3A658B2276A}"/>
              </a:ext>
            </a:extLst>
          </p:cNvPr>
          <p:cNvSpPr txBox="1"/>
          <p:nvPr/>
        </p:nvSpPr>
        <p:spPr>
          <a:xfrm>
            <a:off x="814990" y="278408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688CE5D-15C1-544C-8EC8-82CEF53A4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3186705"/>
            <a:ext cx="159390" cy="15939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80833A1-13C4-784F-AEE2-9D9C6EB00607}"/>
              </a:ext>
            </a:extLst>
          </p:cNvPr>
          <p:cNvSpPr txBox="1"/>
          <p:nvPr/>
        </p:nvSpPr>
        <p:spPr>
          <a:xfrm>
            <a:off x="819539" y="3167776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AA188F-2D28-F54E-94CF-A1F80EFA4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F2B5A-D35B-4F84-A87D-54D0E6E1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768" y="565817"/>
            <a:ext cx="3358464" cy="480131"/>
          </a:xfrm>
          <a:noFill/>
        </p:spPr>
        <p:txBody>
          <a:bodyPr wrap="square" rtlCol="0" anchor="t">
            <a:spAutoFit/>
          </a:bodyPr>
          <a:lstStyle/>
          <a:p>
            <a:pPr algn="ctr" defTabSz="685568"/>
            <a:r>
              <a:rPr kumimoji="1" lang="en-US" altLang="zh-CN" sz="2800" dirty="0" err="1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UCloudStack</a:t>
            </a:r>
            <a:r>
              <a:rPr kumimoji="1" lang="en-US" altLang="zh-CN" sz="28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kumimoji="1" lang="zh-CN" altLang="en-US" sz="280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98159E-F43E-42B0-BBF6-8B07E4ED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12" y="1055482"/>
            <a:ext cx="3358464" cy="441339"/>
          </a:xfrm>
          <a:noFill/>
        </p:spPr>
        <p:txBody>
          <a:bodyPr wrap="square" rtlCol="0">
            <a:spAutoFit/>
          </a:bodyPr>
          <a:lstStyle/>
          <a:p>
            <a:pPr marL="0" indent="0" algn="ctr" defTabSz="685568">
              <a:lnSpc>
                <a:spcPct val="200000"/>
              </a:lnSpc>
              <a:buNone/>
            </a:pPr>
            <a:r>
              <a:rPr lang="zh-CN" altLang="en-US" sz="1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基于公有云打造的轻量级私有云平台</a:t>
            </a:r>
            <a:endParaRPr lang="en-US" altLang="zh-CN" sz="1400" spc="40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516603-F6F6-4C41-9FF0-A52141CFFE8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899" y="1690899"/>
            <a:ext cx="2127995" cy="2688061"/>
          </a:xfrm>
          <a:prstGeom prst="rect">
            <a:avLst/>
          </a:prstGeom>
          <a:noFill/>
        </p:spPr>
      </p:pic>
      <p:sp>
        <p:nvSpPr>
          <p:cNvPr id="12" name="饼形 11">
            <a:extLst>
              <a:ext uri="{FF2B5EF4-FFF2-40B4-BE49-F238E27FC236}">
                <a16:creationId xmlns:a16="http://schemas.microsoft.com/office/drawing/2014/main" id="{DC84767F-0274-C54E-B109-A49D2E6B3C1D}"/>
              </a:ext>
            </a:extLst>
          </p:cNvPr>
          <p:cNvSpPr/>
          <p:nvPr/>
        </p:nvSpPr>
        <p:spPr>
          <a:xfrm rot="10800000">
            <a:off x="2805704" y="990549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F6677D4-B3A2-7B4E-942F-EE8E148BC6B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793" y="1690899"/>
            <a:ext cx="2127995" cy="2688061"/>
          </a:xfrm>
          <a:prstGeom prst="rect">
            <a:avLst/>
          </a:prstGeom>
          <a:noFill/>
        </p:spPr>
      </p:pic>
      <p:sp>
        <p:nvSpPr>
          <p:cNvPr id="14" name="饼形 13">
            <a:extLst>
              <a:ext uri="{FF2B5EF4-FFF2-40B4-BE49-F238E27FC236}">
                <a16:creationId xmlns:a16="http://schemas.microsoft.com/office/drawing/2014/main" id="{F36B39BE-47B9-5447-81ED-8B06B951DBC7}"/>
              </a:ext>
            </a:extLst>
          </p:cNvPr>
          <p:cNvSpPr/>
          <p:nvPr/>
        </p:nvSpPr>
        <p:spPr>
          <a:xfrm rot="10800000">
            <a:off x="5116444" y="990549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222B3BF-98E8-1448-A2A6-9563AE27F0F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642" y="1690899"/>
            <a:ext cx="2127995" cy="2688061"/>
          </a:xfrm>
          <a:prstGeom prst="rect">
            <a:avLst/>
          </a:prstGeom>
          <a:noFill/>
        </p:spPr>
      </p:pic>
      <p:sp>
        <p:nvSpPr>
          <p:cNvPr id="16" name="饼形 15">
            <a:extLst>
              <a:ext uri="{FF2B5EF4-FFF2-40B4-BE49-F238E27FC236}">
                <a16:creationId xmlns:a16="http://schemas.microsoft.com/office/drawing/2014/main" id="{4E67A962-EDBD-F549-8959-23237CDE31FE}"/>
              </a:ext>
            </a:extLst>
          </p:cNvPr>
          <p:cNvSpPr/>
          <p:nvPr/>
        </p:nvSpPr>
        <p:spPr>
          <a:xfrm rot="10800000">
            <a:off x="494429" y="990549"/>
            <a:ext cx="1400700" cy="1400700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731B79D-7219-F546-9BCD-EC5401FBB41F}"/>
              </a:ext>
            </a:extLst>
          </p:cNvPr>
          <p:cNvSpPr txBox="1"/>
          <p:nvPr/>
        </p:nvSpPr>
        <p:spPr>
          <a:xfrm>
            <a:off x="1556345" y="3161490"/>
            <a:ext cx="1398588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 spc="36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defRPr>
            </a:lvl1pPr>
          </a:lstStyle>
          <a:p>
            <a:pPr algn="ctr"/>
            <a:r>
              <a:rPr lang="zh-CN" altLang="en-US" sz="13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快杰版块</a:t>
            </a:r>
            <a:r>
              <a:rPr lang="zh-CN" altLang="en-US" sz="1300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存储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86D6F6-1CD4-6242-B890-343BC4BA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151" y="2222231"/>
            <a:ext cx="471279" cy="471279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AD9F8EF3-ADF6-004F-8802-CC5C44C3169E}"/>
              </a:ext>
            </a:extLst>
          </p:cNvPr>
          <p:cNvSpPr txBox="1"/>
          <p:nvPr/>
        </p:nvSpPr>
        <p:spPr>
          <a:xfrm>
            <a:off x="3861078" y="3161490"/>
            <a:ext cx="1417637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 spc="36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defRPr>
            </a:lvl1pPr>
          </a:lstStyle>
          <a:p>
            <a:pPr algn="ctr"/>
            <a:r>
              <a:rPr lang="zh-CN" altLang="en-US" sz="13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与公有云打通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7AE565D-F7F3-9E4D-8256-7F2D82DB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257" y="2222231"/>
            <a:ext cx="471279" cy="471279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3F270C1F-D2BF-F747-8B1A-118D24922F5F}"/>
              </a:ext>
            </a:extLst>
          </p:cNvPr>
          <p:cNvSpPr txBox="1"/>
          <p:nvPr/>
        </p:nvSpPr>
        <p:spPr>
          <a:xfrm>
            <a:off x="6177840" y="3161490"/>
            <a:ext cx="1405900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 spc="36">
                <a:solidFill>
                  <a:schemeClr val="bg1">
                    <a:lumMod val="85000"/>
                  </a:schemeClr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  <a:cs typeface="Source Han Sans CN Light" charset="-122"/>
              </a:defRPr>
            </a:lvl1pPr>
          </a:lstStyle>
          <a:p>
            <a:pPr algn="ctr"/>
            <a:r>
              <a:rPr lang="zh-CN" altLang="en-US" sz="13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在线平滑升级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F8B7CE7-FC6D-0F46-B6C9-7798FEEFF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000" y="2222231"/>
            <a:ext cx="471279" cy="47127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976A06B-4696-B546-84B8-C57F44D6E232}"/>
              </a:ext>
            </a:extLst>
          </p:cNvPr>
          <p:cNvSpPr/>
          <p:nvPr/>
        </p:nvSpPr>
        <p:spPr>
          <a:xfrm>
            <a:off x="4269905" y="2735732"/>
            <a:ext cx="6224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融合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FE54C35-F286-9148-87F0-D9FB52E801FF}"/>
              </a:ext>
            </a:extLst>
          </p:cNvPr>
          <p:cNvSpPr/>
          <p:nvPr/>
        </p:nvSpPr>
        <p:spPr>
          <a:xfrm>
            <a:off x="1944400" y="2735732"/>
            <a:ext cx="6224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性能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E99E9C8-0DAC-D84B-989C-15507072A31B}"/>
              </a:ext>
            </a:extLst>
          </p:cNvPr>
          <p:cNvSpPr/>
          <p:nvPr/>
        </p:nvSpPr>
        <p:spPr>
          <a:xfrm>
            <a:off x="6569551" y="2735732"/>
            <a:ext cx="6224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spc="107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稳定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C197108-9B9E-4349-BBEF-A1F7A8BE89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lum bright="5000" contrast="3000"/>
          </a:blip>
          <a:stretch>
            <a:fillRect/>
          </a:stretch>
        </p:blipFill>
        <p:spPr>
          <a:xfrm>
            <a:off x="2162102" y="2353940"/>
            <a:ext cx="187075" cy="20786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271A672-ACBB-AA47-9773-D69376467C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lum bright="5000" contrast="3000"/>
          </a:blip>
          <a:stretch>
            <a:fillRect/>
          </a:stretch>
        </p:blipFill>
        <p:spPr>
          <a:xfrm>
            <a:off x="4454840" y="2342814"/>
            <a:ext cx="230113" cy="23011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496F3B0-3C9C-0544-A4C3-6229E85D6A9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lum bright="5000" contrast="3000"/>
          </a:blip>
          <a:stretch>
            <a:fillRect/>
          </a:stretch>
        </p:blipFill>
        <p:spPr>
          <a:xfrm>
            <a:off x="6765590" y="2335603"/>
            <a:ext cx="230400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>
            <a:extLst>
              <a:ext uri="{FF2B5EF4-FFF2-40B4-BE49-F238E27FC236}">
                <a16:creationId xmlns:a16="http://schemas.microsoft.com/office/drawing/2014/main" id="{846B08C0-BAFA-F440-8277-DB97820B23F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839" y="850091"/>
            <a:ext cx="4777372" cy="3345924"/>
          </a:xfrm>
          <a:prstGeom prst="rect">
            <a:avLst/>
          </a:prstGeom>
          <a:noFill/>
        </p:spPr>
      </p:pic>
      <p:sp>
        <p:nvSpPr>
          <p:cNvPr id="45" name="饼形 44">
            <a:extLst>
              <a:ext uri="{FF2B5EF4-FFF2-40B4-BE49-F238E27FC236}">
                <a16:creationId xmlns:a16="http://schemas.microsoft.com/office/drawing/2014/main" id="{68E6E03E-9648-FD42-AF29-1B577227913D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7CC82A2-71E1-4BE2-8D59-D1E1FD5E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02" y="1147046"/>
            <a:ext cx="2294432" cy="424732"/>
          </a:xfrm>
          <a:noFill/>
        </p:spPr>
        <p:txBody>
          <a:bodyPr wrap="square" rtlCol="0" anchor="t">
            <a:spAutoFit/>
          </a:bodyPr>
          <a:lstStyle/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快杰版块存储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3BD57B-E355-4D70-A8A2-E655FA66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03" y="1736790"/>
            <a:ext cx="1600477" cy="1952073"/>
          </a:xfrm>
          <a:noFill/>
        </p:spPr>
        <p:txBody>
          <a:bodyPr wrap="square" rtlCol="0">
            <a:spAutoFit/>
          </a:bodyPr>
          <a:lstStyle/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计算存储分离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宕机迁移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在线迁移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数据高可靠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容量可扩展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97A6969-47B0-42D2-A260-38D0E2B2DC0C}"/>
              </a:ext>
            </a:extLst>
          </p:cNvPr>
          <p:cNvSpPr/>
          <p:nvPr/>
        </p:nvSpPr>
        <p:spPr>
          <a:xfrm>
            <a:off x="4023777" y="1571778"/>
            <a:ext cx="990601" cy="31590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计算节点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4BAA44-D1D1-4F52-BDC2-9EE0D89C418B}"/>
              </a:ext>
            </a:extLst>
          </p:cNvPr>
          <p:cNvSpPr/>
          <p:nvPr/>
        </p:nvSpPr>
        <p:spPr>
          <a:xfrm>
            <a:off x="7198777" y="1571778"/>
            <a:ext cx="990601" cy="31590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计算节点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26E40A-D329-425C-AF64-A9A50EB580A2}"/>
              </a:ext>
            </a:extLst>
          </p:cNvPr>
          <p:cNvSpPr/>
          <p:nvPr/>
        </p:nvSpPr>
        <p:spPr>
          <a:xfrm>
            <a:off x="5611278" y="1571778"/>
            <a:ext cx="990601" cy="31590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计算节点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11423A-69ED-4FED-B3FF-D42CC672D58A}"/>
              </a:ext>
            </a:extLst>
          </p:cNvPr>
          <p:cNvSpPr/>
          <p:nvPr/>
        </p:nvSpPr>
        <p:spPr>
          <a:xfrm>
            <a:off x="5611278" y="2305711"/>
            <a:ext cx="990601" cy="35226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交换机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B5F1E-6FC4-49CB-9233-A44EC54506BD}"/>
              </a:ext>
            </a:extLst>
          </p:cNvPr>
          <p:cNvSpPr/>
          <p:nvPr/>
        </p:nvSpPr>
        <p:spPr>
          <a:xfrm>
            <a:off x="4023777" y="3109864"/>
            <a:ext cx="990601" cy="31590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存储节点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31786B-AD40-4117-9862-C400E72FD2CF}"/>
              </a:ext>
            </a:extLst>
          </p:cNvPr>
          <p:cNvSpPr/>
          <p:nvPr/>
        </p:nvSpPr>
        <p:spPr>
          <a:xfrm>
            <a:off x="7198777" y="3109864"/>
            <a:ext cx="990601" cy="31590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存储节点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BC1D76-3CAE-4AE5-97B3-93CEF6901F8F}"/>
              </a:ext>
            </a:extLst>
          </p:cNvPr>
          <p:cNvSpPr/>
          <p:nvPr/>
        </p:nvSpPr>
        <p:spPr>
          <a:xfrm>
            <a:off x="5611278" y="3109864"/>
            <a:ext cx="990601" cy="31590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存储节点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5D5A046-3B89-47D4-B487-8A11ED86CBF4}"/>
              </a:ext>
            </a:extLst>
          </p:cNvPr>
          <p:cNvCxnSpPr>
            <a:cxnSpLocks/>
          </p:cNvCxnSpPr>
          <p:nvPr/>
        </p:nvCxnSpPr>
        <p:spPr>
          <a:xfrm>
            <a:off x="4396130" y="-1671001"/>
            <a:ext cx="1568707" cy="414949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8F87B67-0E5D-40E1-B47A-84E45C59E206}"/>
              </a:ext>
            </a:extLst>
          </p:cNvPr>
          <p:cNvCxnSpPr>
            <a:cxnSpLocks/>
          </p:cNvCxnSpPr>
          <p:nvPr/>
        </p:nvCxnSpPr>
        <p:spPr>
          <a:xfrm>
            <a:off x="5964837" y="-1674077"/>
            <a:ext cx="0" cy="418025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FED4FF8-5952-41F3-A051-0F2A01BE7958}"/>
              </a:ext>
            </a:extLst>
          </p:cNvPr>
          <p:cNvCxnSpPr>
            <a:cxnSpLocks/>
          </p:cNvCxnSpPr>
          <p:nvPr/>
        </p:nvCxnSpPr>
        <p:spPr>
          <a:xfrm flipH="1">
            <a:off x="5964837" y="-1674077"/>
            <a:ext cx="1587499" cy="418025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">
            <a:extLst>
              <a:ext uri="{FF2B5EF4-FFF2-40B4-BE49-F238E27FC236}">
                <a16:creationId xmlns:a16="http://schemas.microsoft.com/office/drawing/2014/main" id="{61F394F9-1F2E-A543-BB24-26ABCD6C8391}"/>
              </a:ext>
            </a:extLst>
          </p:cNvPr>
          <p:cNvSpPr/>
          <p:nvPr/>
        </p:nvSpPr>
        <p:spPr>
          <a:xfrm>
            <a:off x="4064442" y="1571778"/>
            <a:ext cx="28800" cy="315908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8" name="矩形">
            <a:extLst>
              <a:ext uri="{FF2B5EF4-FFF2-40B4-BE49-F238E27FC236}">
                <a16:creationId xmlns:a16="http://schemas.microsoft.com/office/drawing/2014/main" id="{C53CE667-D31F-1F4F-BB74-E0CB1439996A}"/>
              </a:ext>
            </a:extLst>
          </p:cNvPr>
          <p:cNvSpPr/>
          <p:nvPr/>
        </p:nvSpPr>
        <p:spPr>
          <a:xfrm>
            <a:off x="5609957" y="1571778"/>
            <a:ext cx="28800" cy="315908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39" name="矩形">
            <a:extLst>
              <a:ext uri="{FF2B5EF4-FFF2-40B4-BE49-F238E27FC236}">
                <a16:creationId xmlns:a16="http://schemas.microsoft.com/office/drawing/2014/main" id="{2054DC99-82F3-714F-B9E6-B9FE7718556A}"/>
              </a:ext>
            </a:extLst>
          </p:cNvPr>
          <p:cNvSpPr/>
          <p:nvPr/>
        </p:nvSpPr>
        <p:spPr>
          <a:xfrm>
            <a:off x="7220019" y="1571778"/>
            <a:ext cx="28800" cy="315908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0" name="矩形">
            <a:extLst>
              <a:ext uri="{FF2B5EF4-FFF2-40B4-BE49-F238E27FC236}">
                <a16:creationId xmlns:a16="http://schemas.microsoft.com/office/drawing/2014/main" id="{EB3A0F99-AEB2-854D-AA4E-16C82C162DA7}"/>
              </a:ext>
            </a:extLst>
          </p:cNvPr>
          <p:cNvSpPr/>
          <p:nvPr/>
        </p:nvSpPr>
        <p:spPr>
          <a:xfrm>
            <a:off x="4064442" y="3106788"/>
            <a:ext cx="28800" cy="315908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1" name="矩形">
            <a:extLst>
              <a:ext uri="{FF2B5EF4-FFF2-40B4-BE49-F238E27FC236}">
                <a16:creationId xmlns:a16="http://schemas.microsoft.com/office/drawing/2014/main" id="{53625106-909B-9742-BB51-7AB66BA24061}"/>
              </a:ext>
            </a:extLst>
          </p:cNvPr>
          <p:cNvSpPr/>
          <p:nvPr/>
        </p:nvSpPr>
        <p:spPr>
          <a:xfrm>
            <a:off x="5609957" y="3106788"/>
            <a:ext cx="28800" cy="315908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2" name="矩形">
            <a:extLst>
              <a:ext uri="{FF2B5EF4-FFF2-40B4-BE49-F238E27FC236}">
                <a16:creationId xmlns:a16="http://schemas.microsoft.com/office/drawing/2014/main" id="{17BB4CC6-5BC6-0E4B-A0FD-7AC9B54576DD}"/>
              </a:ext>
            </a:extLst>
          </p:cNvPr>
          <p:cNvSpPr/>
          <p:nvPr/>
        </p:nvSpPr>
        <p:spPr>
          <a:xfrm>
            <a:off x="7220019" y="3106788"/>
            <a:ext cx="28800" cy="315908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43" name="矩形">
            <a:extLst>
              <a:ext uri="{FF2B5EF4-FFF2-40B4-BE49-F238E27FC236}">
                <a16:creationId xmlns:a16="http://schemas.microsoft.com/office/drawing/2014/main" id="{E68BC05D-4A6E-7D4A-BF22-5070089BE5FF}"/>
              </a:ext>
            </a:extLst>
          </p:cNvPr>
          <p:cNvSpPr/>
          <p:nvPr/>
        </p:nvSpPr>
        <p:spPr>
          <a:xfrm>
            <a:off x="5609956" y="2309199"/>
            <a:ext cx="28800" cy="345704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1F157E6-AF4D-6941-B561-925989888EEB}"/>
              </a:ext>
            </a:extLst>
          </p:cNvPr>
          <p:cNvGrpSpPr/>
          <p:nvPr/>
        </p:nvGrpSpPr>
        <p:grpSpPr>
          <a:xfrm>
            <a:off x="4509934" y="1887686"/>
            <a:ext cx="3230472" cy="418025"/>
            <a:chOff x="4368192" y="2000369"/>
            <a:chExt cx="3230472" cy="418025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47A5CE1-E9C6-426F-8AC8-7CFF46371B18}"/>
                </a:ext>
              </a:extLst>
            </p:cNvPr>
            <p:cNvCxnSpPr>
              <a:cxnSpLocks/>
            </p:cNvCxnSpPr>
            <p:nvPr/>
          </p:nvCxnSpPr>
          <p:spPr>
            <a:xfrm>
              <a:off x="4368192" y="2000369"/>
              <a:ext cx="0" cy="239911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>
              <a:extLst>
                <a:ext uri="{FF2B5EF4-FFF2-40B4-BE49-F238E27FC236}">
                  <a16:creationId xmlns:a16="http://schemas.microsoft.com/office/drawing/2014/main" id="{5C527B43-1526-7344-B4D5-688E5872152C}"/>
                </a:ext>
              </a:extLst>
            </p:cNvPr>
            <p:cNvCxnSpPr>
              <a:cxnSpLocks/>
            </p:cNvCxnSpPr>
            <p:nvPr/>
          </p:nvCxnSpPr>
          <p:spPr>
            <a:xfrm>
              <a:off x="4368192" y="2240280"/>
              <a:ext cx="3230472" cy="0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19">
              <a:extLst>
                <a:ext uri="{FF2B5EF4-FFF2-40B4-BE49-F238E27FC236}">
                  <a16:creationId xmlns:a16="http://schemas.microsoft.com/office/drawing/2014/main" id="{6F8CEF63-54F2-BE40-A728-4F46D69FCDCC}"/>
                </a:ext>
              </a:extLst>
            </p:cNvPr>
            <p:cNvCxnSpPr>
              <a:cxnSpLocks/>
            </p:cNvCxnSpPr>
            <p:nvPr/>
          </p:nvCxnSpPr>
          <p:spPr>
            <a:xfrm>
              <a:off x="5964835" y="2000369"/>
              <a:ext cx="0" cy="418025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19">
              <a:extLst>
                <a:ext uri="{FF2B5EF4-FFF2-40B4-BE49-F238E27FC236}">
                  <a16:creationId xmlns:a16="http://schemas.microsoft.com/office/drawing/2014/main" id="{70CF7F2D-09B8-AA46-9CD8-47741C3305A4}"/>
                </a:ext>
              </a:extLst>
            </p:cNvPr>
            <p:cNvCxnSpPr>
              <a:cxnSpLocks/>
            </p:cNvCxnSpPr>
            <p:nvPr/>
          </p:nvCxnSpPr>
          <p:spPr>
            <a:xfrm>
              <a:off x="7598664" y="2000369"/>
              <a:ext cx="0" cy="239911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2DDA7E3-6FC7-9C4F-A2BA-C413A7C50D60}"/>
              </a:ext>
            </a:extLst>
          </p:cNvPr>
          <p:cNvGrpSpPr/>
          <p:nvPr/>
        </p:nvGrpSpPr>
        <p:grpSpPr>
          <a:xfrm rot="10800000">
            <a:off x="4509934" y="2654903"/>
            <a:ext cx="3230472" cy="451586"/>
            <a:chOff x="4368192" y="2000368"/>
            <a:chExt cx="3230472" cy="451586"/>
          </a:xfrm>
        </p:grpSpPr>
        <p:cxnSp>
          <p:nvCxnSpPr>
            <p:cNvPr id="61" name="直接连接符 19">
              <a:extLst>
                <a:ext uri="{FF2B5EF4-FFF2-40B4-BE49-F238E27FC236}">
                  <a16:creationId xmlns:a16="http://schemas.microsoft.com/office/drawing/2014/main" id="{DFACB6FA-3CD0-6A4E-A8A8-393302AD2889}"/>
                </a:ext>
              </a:extLst>
            </p:cNvPr>
            <p:cNvCxnSpPr>
              <a:cxnSpLocks/>
            </p:cNvCxnSpPr>
            <p:nvPr/>
          </p:nvCxnSpPr>
          <p:spPr>
            <a:xfrm>
              <a:off x="4368192" y="2000369"/>
              <a:ext cx="0" cy="239911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>
              <a:extLst>
                <a:ext uri="{FF2B5EF4-FFF2-40B4-BE49-F238E27FC236}">
                  <a16:creationId xmlns:a16="http://schemas.microsoft.com/office/drawing/2014/main" id="{388AC3B6-1FD2-5644-B41B-3B15E840C594}"/>
                </a:ext>
              </a:extLst>
            </p:cNvPr>
            <p:cNvCxnSpPr>
              <a:cxnSpLocks/>
            </p:cNvCxnSpPr>
            <p:nvPr/>
          </p:nvCxnSpPr>
          <p:spPr>
            <a:xfrm>
              <a:off x="4368192" y="2240280"/>
              <a:ext cx="3230472" cy="0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19">
              <a:extLst>
                <a:ext uri="{FF2B5EF4-FFF2-40B4-BE49-F238E27FC236}">
                  <a16:creationId xmlns:a16="http://schemas.microsoft.com/office/drawing/2014/main" id="{957B44C6-B0EB-8044-AD43-964D5721D12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000412" y="2000368"/>
              <a:ext cx="0" cy="451586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19">
              <a:extLst>
                <a:ext uri="{FF2B5EF4-FFF2-40B4-BE49-F238E27FC236}">
                  <a16:creationId xmlns:a16="http://schemas.microsoft.com/office/drawing/2014/main" id="{36FCCB9A-748E-834E-85B9-56B8DE2CD5DB}"/>
                </a:ext>
              </a:extLst>
            </p:cNvPr>
            <p:cNvCxnSpPr>
              <a:cxnSpLocks/>
            </p:cNvCxnSpPr>
            <p:nvPr/>
          </p:nvCxnSpPr>
          <p:spPr>
            <a:xfrm>
              <a:off x="7598664" y="2000369"/>
              <a:ext cx="0" cy="239911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A1C4E21C-41BA-AD46-B611-7F4C0F06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1852431"/>
            <a:ext cx="159390" cy="159390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CDC8CC89-FD7A-A640-B77B-A27F5E3D86C9}"/>
              </a:ext>
            </a:extLst>
          </p:cNvPr>
          <p:cNvSpPr txBox="1"/>
          <p:nvPr/>
        </p:nvSpPr>
        <p:spPr>
          <a:xfrm>
            <a:off x="828637" y="1833502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69820410-4EC2-274E-96A5-099A27EB6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263403"/>
            <a:ext cx="159390" cy="159390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117F8275-4E93-2D42-BF6F-32B6B3700056}"/>
              </a:ext>
            </a:extLst>
          </p:cNvPr>
          <p:cNvSpPr txBox="1"/>
          <p:nvPr/>
        </p:nvSpPr>
        <p:spPr>
          <a:xfrm>
            <a:off x="814990" y="224447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4FD46FD9-FB71-FA4C-93D0-E4B08433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671587"/>
            <a:ext cx="159390" cy="159390"/>
          </a:xfrm>
          <a:prstGeom prst="rect">
            <a:avLst/>
          </a:prstGeom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92C3E52A-EE03-5A41-ACC6-E9C48D236EE0}"/>
              </a:ext>
            </a:extLst>
          </p:cNvPr>
          <p:cNvSpPr txBox="1"/>
          <p:nvPr/>
        </p:nvSpPr>
        <p:spPr>
          <a:xfrm>
            <a:off x="819539" y="2652658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FDA4111E-697D-BE4B-A25E-D0AC4330A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3059926"/>
            <a:ext cx="159390" cy="159390"/>
          </a:xfrm>
          <a:prstGeom prst="rect">
            <a:avLst/>
          </a:prstGeom>
        </p:spPr>
      </p:pic>
      <p:sp>
        <p:nvSpPr>
          <p:cNvPr id="80" name="文本框 79">
            <a:extLst>
              <a:ext uri="{FF2B5EF4-FFF2-40B4-BE49-F238E27FC236}">
                <a16:creationId xmlns:a16="http://schemas.microsoft.com/office/drawing/2014/main" id="{B5D593ED-9718-6A4A-87B2-7C7214316AD6}"/>
              </a:ext>
            </a:extLst>
          </p:cNvPr>
          <p:cNvSpPr txBox="1"/>
          <p:nvPr/>
        </p:nvSpPr>
        <p:spPr>
          <a:xfrm>
            <a:off x="814990" y="303644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4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AB2A51EF-344A-984D-82E2-2BC3FA88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3459946"/>
            <a:ext cx="159390" cy="15939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FA1345E7-38E2-6F40-948B-6553BA0132D8}"/>
              </a:ext>
            </a:extLst>
          </p:cNvPr>
          <p:cNvSpPr txBox="1"/>
          <p:nvPr/>
        </p:nvSpPr>
        <p:spPr>
          <a:xfrm>
            <a:off x="814990" y="343646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5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279035-8E47-B441-9136-3A386DDEA1B5}"/>
              </a:ext>
            </a:extLst>
          </p:cNvPr>
          <p:cNvSpPr/>
          <p:nvPr/>
        </p:nvSpPr>
        <p:spPr>
          <a:xfrm>
            <a:off x="3688688" y="847498"/>
            <a:ext cx="4764799" cy="3345924"/>
          </a:xfrm>
          <a:prstGeom prst="rect">
            <a:avLst/>
          </a:prstGeom>
          <a:gradFill flip="none" rotWithShape="1">
            <a:gsLst>
              <a:gs pos="0">
                <a:srgbClr val="433A71">
                  <a:alpha val="50000"/>
                  <a:lumMod val="95000"/>
                </a:srgbClr>
              </a:gs>
              <a:gs pos="100000">
                <a:srgbClr val="3D1950">
                  <a:alpha val="43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饼形 44">
            <a:extLst>
              <a:ext uri="{FF2B5EF4-FFF2-40B4-BE49-F238E27FC236}">
                <a16:creationId xmlns:a16="http://schemas.microsoft.com/office/drawing/2014/main" id="{45833233-31C5-0B44-B6D0-D63B064A721E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7030A0">
                  <a:alpha val="0"/>
                </a:srgbClr>
              </a:gs>
              <a:gs pos="100000">
                <a:srgbClr val="7030A0">
                  <a:alpha val="2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B5F1E-6FC4-49CB-9233-A44EC54506BD}"/>
              </a:ext>
            </a:extLst>
          </p:cNvPr>
          <p:cNvSpPr/>
          <p:nvPr/>
        </p:nvSpPr>
        <p:spPr>
          <a:xfrm>
            <a:off x="4149815" y="2448149"/>
            <a:ext cx="990601" cy="1101128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 dirty="0">
              <a:solidFill>
                <a:schemeClr val="l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59" name="圆角矩形 151">
            <a:extLst>
              <a:ext uri="{FF2B5EF4-FFF2-40B4-BE49-F238E27FC236}">
                <a16:creationId xmlns:a16="http://schemas.microsoft.com/office/drawing/2014/main" id="{43569702-A450-E048-95EE-339F99D1B7A3}"/>
              </a:ext>
            </a:extLst>
          </p:cNvPr>
          <p:cNvSpPr/>
          <p:nvPr/>
        </p:nvSpPr>
        <p:spPr>
          <a:xfrm>
            <a:off x="4150120" y="2447132"/>
            <a:ext cx="990296" cy="36840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80AA01D-B807-5049-A498-7E3B28EF0C07}"/>
              </a:ext>
            </a:extLst>
          </p:cNvPr>
          <p:cNvGrpSpPr/>
          <p:nvPr/>
        </p:nvGrpSpPr>
        <p:grpSpPr>
          <a:xfrm rot="10800000">
            <a:off x="4651616" y="1741594"/>
            <a:ext cx="2950637" cy="677161"/>
            <a:chOff x="4507196" y="1774793"/>
            <a:chExt cx="2950637" cy="677161"/>
          </a:xfrm>
        </p:grpSpPr>
        <p:cxnSp>
          <p:nvCxnSpPr>
            <p:cNvPr id="51" name="直接连接符 19">
              <a:extLst>
                <a:ext uri="{FF2B5EF4-FFF2-40B4-BE49-F238E27FC236}">
                  <a16:creationId xmlns:a16="http://schemas.microsoft.com/office/drawing/2014/main" id="{9A27CD9F-97FA-DF4B-A970-0584BD8E661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507196" y="1774793"/>
              <a:ext cx="0" cy="465486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51">
              <a:extLst>
                <a:ext uri="{FF2B5EF4-FFF2-40B4-BE49-F238E27FC236}">
                  <a16:creationId xmlns:a16="http://schemas.microsoft.com/office/drawing/2014/main" id="{14A3BFDB-A353-2944-898F-3C2A2BAB200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512020" y="2240280"/>
              <a:ext cx="2945812" cy="0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19">
              <a:extLst>
                <a:ext uri="{FF2B5EF4-FFF2-40B4-BE49-F238E27FC236}">
                  <a16:creationId xmlns:a16="http://schemas.microsoft.com/office/drawing/2014/main" id="{05BC240F-BC92-AC4A-B943-E5251979934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000412" y="1774793"/>
              <a:ext cx="0" cy="677161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19">
              <a:extLst>
                <a:ext uri="{FF2B5EF4-FFF2-40B4-BE49-F238E27FC236}">
                  <a16:creationId xmlns:a16="http://schemas.microsoft.com/office/drawing/2014/main" id="{5FDEF0BA-B1AC-4341-86B1-864D9E24D3F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57833" y="1774793"/>
              <a:ext cx="0" cy="465486"/>
            </a:xfrm>
            <a:prstGeom prst="line">
              <a:avLst/>
            </a:prstGeom>
            <a:ln w="12700">
              <a:solidFill>
                <a:srgbClr val="E9B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EFD1525A-F067-47C7-8301-799A1B5035C9}"/>
              </a:ext>
            </a:extLst>
          </p:cNvPr>
          <p:cNvSpPr/>
          <p:nvPr/>
        </p:nvSpPr>
        <p:spPr>
          <a:xfrm>
            <a:off x="4207115" y="3307991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63A40B8-C621-42F4-AC22-FC4A41E79A0B}"/>
              </a:ext>
            </a:extLst>
          </p:cNvPr>
          <p:cNvSpPr/>
          <p:nvPr/>
        </p:nvSpPr>
        <p:spPr>
          <a:xfrm>
            <a:off x="4207115" y="2865571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E2C82D1-AEAE-4FA5-95AC-9353D5520150}"/>
              </a:ext>
            </a:extLst>
          </p:cNvPr>
          <p:cNvSpPr/>
          <p:nvPr/>
        </p:nvSpPr>
        <p:spPr>
          <a:xfrm>
            <a:off x="4207115" y="3082763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EAB1000-2BE8-408C-B436-66520CFA6C41}"/>
              </a:ext>
            </a:extLst>
          </p:cNvPr>
          <p:cNvSpPr txBox="1"/>
          <p:nvPr/>
        </p:nvSpPr>
        <p:spPr>
          <a:xfrm>
            <a:off x="4699807" y="2054680"/>
            <a:ext cx="434975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i="1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25G</a:t>
            </a:r>
            <a:endParaRPr lang="zh-CN" altLang="en-US" sz="800" i="1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95D12EE-7424-4B34-89F3-F765E835CD31}"/>
              </a:ext>
            </a:extLst>
          </p:cNvPr>
          <p:cNvSpPr txBox="1"/>
          <p:nvPr/>
        </p:nvSpPr>
        <p:spPr>
          <a:xfrm>
            <a:off x="7248616" y="2054680"/>
            <a:ext cx="434975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i="1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25G</a:t>
            </a:r>
            <a:endParaRPr lang="zh-CN" altLang="en-US" sz="800" i="1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DC4C82B-60CF-4D6E-A557-69CCB60E17CC}"/>
              </a:ext>
            </a:extLst>
          </p:cNvPr>
          <p:cNvSpPr txBox="1"/>
          <p:nvPr/>
        </p:nvSpPr>
        <p:spPr>
          <a:xfrm>
            <a:off x="5726360" y="2054680"/>
            <a:ext cx="348842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i="1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25G</a:t>
            </a:r>
            <a:endParaRPr lang="zh-CN" altLang="en-US" sz="800" i="1" dirty="0">
              <a:solidFill>
                <a:srgbClr val="E9BB7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C7511564-3E05-164C-BEE2-EDFA015B9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71" y="1949104"/>
            <a:ext cx="1465374" cy="1146724"/>
          </a:xfrm>
          <a:noFill/>
        </p:spPr>
        <p:txBody>
          <a:bodyPr wrap="square" rtlCol="0">
            <a:spAutoFit/>
          </a:bodyPr>
          <a:lstStyle/>
          <a:p>
            <a:pPr marL="0" indent="0" defTabSz="685568">
              <a:lnSpc>
                <a:spcPct val="150000"/>
              </a:lnSpc>
              <a:buNone/>
            </a:pPr>
            <a:r>
              <a:rPr lang="en-US" altLang="zh-CN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25G </a:t>
            </a: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网络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r>
              <a:rPr lang="en-US" altLang="zh-CN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硬盘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en-US" altLang="zh-CN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cx5 </a:t>
            </a: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智能网卡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252BE6F-4708-1549-A011-1E8F8457886D}"/>
              </a:ext>
            </a:extLst>
          </p:cNvPr>
          <p:cNvSpPr/>
          <p:nvPr/>
        </p:nvSpPr>
        <p:spPr>
          <a:xfrm>
            <a:off x="5613708" y="1343690"/>
            <a:ext cx="990601" cy="40393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100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交换机</a:t>
            </a:r>
          </a:p>
        </p:txBody>
      </p:sp>
      <p:sp>
        <p:nvSpPr>
          <p:cNvPr id="48" name="矩形">
            <a:extLst>
              <a:ext uri="{FF2B5EF4-FFF2-40B4-BE49-F238E27FC236}">
                <a16:creationId xmlns:a16="http://schemas.microsoft.com/office/drawing/2014/main" id="{3927AF79-BDF0-ED4A-AC45-AE3720C52E2D}"/>
              </a:ext>
            </a:extLst>
          </p:cNvPr>
          <p:cNvSpPr/>
          <p:nvPr/>
        </p:nvSpPr>
        <p:spPr>
          <a:xfrm>
            <a:off x="5612386" y="1348141"/>
            <a:ext cx="28800" cy="396411"/>
          </a:xfrm>
          <a:prstGeom prst="roundRect">
            <a:avLst>
              <a:gd name="adj" fmla="val 0"/>
            </a:avLst>
          </a:prstGeom>
          <a:solidFill>
            <a:srgbClr val="E9BB7A"/>
          </a:solidFill>
          <a:ln w="3175" cap="flat">
            <a:noFill/>
            <a:miter lim="400000"/>
          </a:ln>
          <a:effectLst/>
        </p:spPr>
        <p:txBody>
          <a:bodyPr wrap="square" lIns="32258" tIns="32258" rIns="32258" bIns="32258" numCol="1" anchor="ctr">
            <a:noAutofit/>
          </a:bodyPr>
          <a:lstStyle/>
          <a:p>
            <a:pPr defTabSz="483926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600" dirty="0">
              <a:latin typeface="Source Han Sans CN Light" panose="020B0300000000000000" pitchFamily="34" charset="-128"/>
              <a:ea typeface="Source Han Sans CN Light" panose="020B0300000000000000" pitchFamily="34" charset="-128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1523C47-59CC-8640-A55E-7EC01A7DFE97}"/>
              </a:ext>
            </a:extLst>
          </p:cNvPr>
          <p:cNvSpPr/>
          <p:nvPr/>
        </p:nvSpPr>
        <p:spPr>
          <a:xfrm>
            <a:off x="4296301" y="250746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l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存储节点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C178121-8C9C-D64E-A946-30E6CCC92CA0}"/>
              </a:ext>
            </a:extLst>
          </p:cNvPr>
          <p:cNvSpPr/>
          <p:nvPr/>
        </p:nvSpPr>
        <p:spPr>
          <a:xfrm>
            <a:off x="5613708" y="2448149"/>
            <a:ext cx="990601" cy="1101128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 dirty="0">
              <a:solidFill>
                <a:schemeClr val="l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62" name="圆角矩形 151">
            <a:extLst>
              <a:ext uri="{FF2B5EF4-FFF2-40B4-BE49-F238E27FC236}">
                <a16:creationId xmlns:a16="http://schemas.microsoft.com/office/drawing/2014/main" id="{73A82F1E-E973-C046-9B05-FF515B66D644}"/>
              </a:ext>
            </a:extLst>
          </p:cNvPr>
          <p:cNvSpPr/>
          <p:nvPr/>
        </p:nvSpPr>
        <p:spPr>
          <a:xfrm>
            <a:off x="5614013" y="2447132"/>
            <a:ext cx="990296" cy="36840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12E8DC0-9C3E-0D48-BB41-538678F92D55}"/>
              </a:ext>
            </a:extLst>
          </p:cNvPr>
          <p:cNvSpPr/>
          <p:nvPr/>
        </p:nvSpPr>
        <p:spPr>
          <a:xfrm>
            <a:off x="5671008" y="3307991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2EF1036-E374-4748-A435-764B8FE58579}"/>
              </a:ext>
            </a:extLst>
          </p:cNvPr>
          <p:cNvSpPr/>
          <p:nvPr/>
        </p:nvSpPr>
        <p:spPr>
          <a:xfrm>
            <a:off x="5671008" y="2865571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E404941-E058-8543-9AD4-6A148FE75E3D}"/>
              </a:ext>
            </a:extLst>
          </p:cNvPr>
          <p:cNvSpPr/>
          <p:nvPr/>
        </p:nvSpPr>
        <p:spPr>
          <a:xfrm>
            <a:off x="5671008" y="3082763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4EBF36D-B87A-3A46-AE09-9CDDAA3BABBE}"/>
              </a:ext>
            </a:extLst>
          </p:cNvPr>
          <p:cNvSpPr/>
          <p:nvPr/>
        </p:nvSpPr>
        <p:spPr>
          <a:xfrm>
            <a:off x="5760194" y="250746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l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存储节点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3C6B109-A2F6-2244-985F-0FCE6F261F2C}"/>
              </a:ext>
            </a:extLst>
          </p:cNvPr>
          <p:cNvSpPr/>
          <p:nvPr/>
        </p:nvSpPr>
        <p:spPr>
          <a:xfrm>
            <a:off x="7102130" y="2448149"/>
            <a:ext cx="990601" cy="1101128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 dirty="0">
              <a:solidFill>
                <a:schemeClr val="lt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68" name="圆角矩形 151">
            <a:extLst>
              <a:ext uri="{FF2B5EF4-FFF2-40B4-BE49-F238E27FC236}">
                <a16:creationId xmlns:a16="http://schemas.microsoft.com/office/drawing/2014/main" id="{47E4C5D7-8D3D-904B-960E-24FFB43ACA84}"/>
              </a:ext>
            </a:extLst>
          </p:cNvPr>
          <p:cNvSpPr/>
          <p:nvPr/>
        </p:nvSpPr>
        <p:spPr>
          <a:xfrm>
            <a:off x="7102435" y="2447132"/>
            <a:ext cx="990296" cy="36840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487DE09-99A6-5C4F-A356-89368D638B64}"/>
              </a:ext>
            </a:extLst>
          </p:cNvPr>
          <p:cNvSpPr/>
          <p:nvPr/>
        </p:nvSpPr>
        <p:spPr>
          <a:xfrm>
            <a:off x="7159430" y="3307991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7B915E9-F929-004A-840E-887A392FD123}"/>
              </a:ext>
            </a:extLst>
          </p:cNvPr>
          <p:cNvSpPr/>
          <p:nvPr/>
        </p:nvSpPr>
        <p:spPr>
          <a:xfrm>
            <a:off x="7159430" y="2865571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78A1BC5-5D7F-4C42-BEB3-DF5F4F935B42}"/>
              </a:ext>
            </a:extLst>
          </p:cNvPr>
          <p:cNvSpPr/>
          <p:nvPr/>
        </p:nvSpPr>
        <p:spPr>
          <a:xfrm>
            <a:off x="7159430" y="3082763"/>
            <a:ext cx="863047" cy="184151"/>
          </a:xfrm>
          <a:prstGeom prst="rect">
            <a:avLst/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nvme</a:t>
            </a:r>
            <a:r>
              <a:rPr lang="en-US" altLang="zh-CN" sz="80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 </a:t>
            </a:r>
            <a:r>
              <a:rPr lang="en-US" altLang="zh-CN" sz="80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ssd</a:t>
            </a:r>
            <a:endParaRPr lang="zh-CN" altLang="en-US" sz="80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5C907E7-8FB6-7B4F-AFD6-C5A2EAA31CC6}"/>
              </a:ext>
            </a:extLst>
          </p:cNvPr>
          <p:cNvSpPr/>
          <p:nvPr/>
        </p:nvSpPr>
        <p:spPr>
          <a:xfrm>
            <a:off x="7248616" y="250746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l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存储节点</a:t>
            </a:r>
          </a:p>
        </p:txBody>
      </p:sp>
      <p:sp>
        <p:nvSpPr>
          <p:cNvPr id="80" name="标题 1">
            <a:extLst>
              <a:ext uri="{FF2B5EF4-FFF2-40B4-BE49-F238E27FC236}">
                <a16:creationId xmlns:a16="http://schemas.microsoft.com/office/drawing/2014/main" id="{12142247-60E0-0049-8C37-260D4531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02" y="1356516"/>
            <a:ext cx="2294432" cy="424732"/>
          </a:xfrm>
          <a:noFill/>
        </p:spPr>
        <p:txBody>
          <a:bodyPr wrap="square" rtlCol="0" anchor="t">
            <a:spAutoFit/>
          </a:bodyPr>
          <a:lstStyle/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快杰版块存储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B81D328-FBF7-984B-89CC-29D31E2C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3" y="2061901"/>
            <a:ext cx="159390" cy="15939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5F9E42A2-7F82-8F42-9C04-6A0F655BB099}"/>
              </a:ext>
            </a:extLst>
          </p:cNvPr>
          <p:cNvSpPr txBox="1"/>
          <p:nvPr/>
        </p:nvSpPr>
        <p:spPr>
          <a:xfrm>
            <a:off x="828637" y="2042972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9502EC80-ACB8-9D4A-81A1-42AEFDBC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3" y="2472873"/>
            <a:ext cx="159390" cy="159390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DD6A5EEE-F3D7-834B-AE28-44727801D473}"/>
              </a:ext>
            </a:extLst>
          </p:cNvPr>
          <p:cNvSpPr txBox="1"/>
          <p:nvPr/>
        </p:nvSpPr>
        <p:spPr>
          <a:xfrm>
            <a:off x="814990" y="245394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661D99D8-F804-2745-A57C-5EDB08573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3" y="2881057"/>
            <a:ext cx="159390" cy="159390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1FDE6284-BF3F-FD41-8421-535748003947}"/>
              </a:ext>
            </a:extLst>
          </p:cNvPr>
          <p:cNvSpPr txBox="1"/>
          <p:nvPr/>
        </p:nvSpPr>
        <p:spPr>
          <a:xfrm>
            <a:off x="819539" y="2862128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0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4146DA9C-BB7B-B64B-B457-7983AE5C50F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117" y="1142645"/>
            <a:ext cx="1809752" cy="2782242"/>
          </a:xfrm>
          <a:prstGeom prst="rect">
            <a:avLst/>
          </a:prstGeom>
          <a:noFill/>
        </p:spPr>
      </p:pic>
      <p:sp>
        <p:nvSpPr>
          <p:cNvPr id="42" name="圆角矩形 151">
            <a:extLst>
              <a:ext uri="{FF2B5EF4-FFF2-40B4-BE49-F238E27FC236}">
                <a16:creationId xmlns:a16="http://schemas.microsoft.com/office/drawing/2014/main" id="{FB6DB4C0-3488-9949-B7F5-A026D1DA4851}"/>
              </a:ext>
            </a:extLst>
          </p:cNvPr>
          <p:cNvSpPr/>
          <p:nvPr/>
        </p:nvSpPr>
        <p:spPr>
          <a:xfrm>
            <a:off x="3769117" y="1142645"/>
            <a:ext cx="1809752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52E6831-3A29-B04A-86B0-AED75D4D7E36}"/>
              </a:ext>
            </a:extLst>
          </p:cNvPr>
          <p:cNvSpPr/>
          <p:nvPr/>
        </p:nvSpPr>
        <p:spPr>
          <a:xfrm>
            <a:off x="4354476" y="1284517"/>
            <a:ext cx="718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计算节点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1431E711-CC57-A442-95BA-B3642D67FFF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77" y="1142645"/>
            <a:ext cx="1809752" cy="2782242"/>
          </a:xfrm>
          <a:prstGeom prst="rect">
            <a:avLst/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4D428E-20E5-4635-B5ED-EBF271AE477F}"/>
              </a:ext>
            </a:extLst>
          </p:cNvPr>
          <p:cNvSpPr/>
          <p:nvPr/>
        </p:nvSpPr>
        <p:spPr>
          <a:xfrm>
            <a:off x="3969141" y="1755113"/>
            <a:ext cx="1409700" cy="604691"/>
          </a:xfrm>
          <a:prstGeom prst="rect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t">
            <a:noAutofit/>
          </a:bodyPr>
          <a:lstStyle/>
          <a:p>
            <a:pPr algn="ctr" defTabSz="653247"/>
            <a:endParaRPr lang="en-US" altLang="zh-CN" sz="100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C44C85-CB21-400A-B1F7-D6801C2BEEAB}"/>
              </a:ext>
            </a:extLst>
          </p:cNvPr>
          <p:cNvSpPr/>
          <p:nvPr/>
        </p:nvSpPr>
        <p:spPr>
          <a:xfrm>
            <a:off x="4073917" y="2045723"/>
            <a:ext cx="1212850" cy="241204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virtio</a:t>
            </a:r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-blk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49686EC-2F80-4BB5-92FA-E48876421AF2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4680342" y="2368042"/>
            <a:ext cx="0" cy="377222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D4E59A3-B29E-4345-997B-180337F1CC16}"/>
              </a:ext>
            </a:extLst>
          </p:cNvPr>
          <p:cNvSpPr txBox="1"/>
          <p:nvPr/>
        </p:nvSpPr>
        <p:spPr>
          <a:xfrm>
            <a:off x="4705055" y="2438713"/>
            <a:ext cx="555103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spc="4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vring</a:t>
            </a:r>
            <a:endParaRPr lang="zh-CN" altLang="en-US" sz="800" spc="4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5DBED19-8A10-47F1-A069-AC58FF21A9B5}"/>
              </a:ext>
            </a:extLst>
          </p:cNvPr>
          <p:cNvCxnSpPr>
            <a:cxnSpLocks/>
          </p:cNvCxnSpPr>
          <p:nvPr/>
        </p:nvCxnSpPr>
        <p:spPr>
          <a:xfrm>
            <a:off x="5169388" y="3594500"/>
            <a:ext cx="1748111" cy="0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82848D8-A49D-49B7-98B9-E9EA2109561F}"/>
              </a:ext>
            </a:extLst>
          </p:cNvPr>
          <p:cNvSpPr txBox="1"/>
          <p:nvPr/>
        </p:nvSpPr>
        <p:spPr>
          <a:xfrm>
            <a:off x="5754325" y="3250324"/>
            <a:ext cx="596900" cy="2769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i="1" spc="40" dirty="0" err="1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rdma</a:t>
            </a:r>
            <a:endParaRPr lang="zh-CN" altLang="en-US" i="1" spc="40" dirty="0">
              <a:solidFill>
                <a:srgbClr val="E9BB7A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6B641DB-2FC9-4C32-B3F4-52E92F1E4142}"/>
              </a:ext>
            </a:extLst>
          </p:cNvPr>
          <p:cNvCxnSpPr>
            <a:cxnSpLocks/>
          </p:cNvCxnSpPr>
          <p:nvPr/>
        </p:nvCxnSpPr>
        <p:spPr>
          <a:xfrm>
            <a:off x="7496843" y="2120215"/>
            <a:ext cx="0" cy="55972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AF0C3CF-EA6C-42A8-B105-29365102A178}"/>
              </a:ext>
            </a:extLst>
          </p:cNvPr>
          <p:cNvCxnSpPr>
            <a:cxnSpLocks/>
          </p:cNvCxnSpPr>
          <p:nvPr/>
        </p:nvCxnSpPr>
        <p:spPr>
          <a:xfrm>
            <a:off x="7496846" y="2962573"/>
            <a:ext cx="0" cy="488670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F0ECB26F-DEA3-4CB9-952B-28483EE4617D}"/>
              </a:ext>
            </a:extLst>
          </p:cNvPr>
          <p:cNvSpPr txBox="1"/>
          <p:nvPr/>
        </p:nvSpPr>
        <p:spPr>
          <a:xfrm>
            <a:off x="7537621" y="2351620"/>
            <a:ext cx="600074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80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pc="40" dirty="0" err="1"/>
              <a:t>spdk</a:t>
            </a:r>
            <a:endParaRPr lang="zh-CN" altLang="en-US" spc="40" dirty="0"/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38EDD692-C2A4-5C47-A807-6894D707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6" y="1966126"/>
            <a:ext cx="1155179" cy="1549399"/>
          </a:xfrm>
          <a:noFill/>
        </p:spPr>
        <p:txBody>
          <a:bodyPr wrap="square" rtlCol="0">
            <a:spAutoFit/>
          </a:bodyPr>
          <a:lstStyle/>
          <a:p>
            <a:pPr marL="0" indent="0" defTabSz="685568">
              <a:lnSpc>
                <a:spcPct val="150000"/>
              </a:lnSpc>
              <a:buNone/>
            </a:pP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vhost</a:t>
            </a:r>
            <a:r>
              <a:rPr lang="en-US" altLang="zh-CN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-user</a:t>
            </a:r>
          </a:p>
          <a:p>
            <a:pPr marL="0" indent="0" defTabSz="685568">
              <a:lnSpc>
                <a:spcPct val="150000"/>
              </a:lnSpc>
              <a:buNone/>
            </a:pP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rdma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spdk</a:t>
            </a:r>
            <a:endParaRPr lang="zh-CN" altLang="en-US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endParaRPr lang="zh-CN" altLang="en-US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4" name="圆角矩形 151">
            <a:extLst>
              <a:ext uri="{FF2B5EF4-FFF2-40B4-BE49-F238E27FC236}">
                <a16:creationId xmlns:a16="http://schemas.microsoft.com/office/drawing/2014/main" id="{DF6E39BE-A8B4-DC4E-9751-CE4190677FA3}"/>
              </a:ext>
            </a:extLst>
          </p:cNvPr>
          <p:cNvSpPr/>
          <p:nvPr/>
        </p:nvSpPr>
        <p:spPr>
          <a:xfrm>
            <a:off x="6568476" y="1142645"/>
            <a:ext cx="1809752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853F915-37F5-8D4C-8415-69486D5D55DB}"/>
              </a:ext>
            </a:extLst>
          </p:cNvPr>
          <p:cNvSpPr/>
          <p:nvPr/>
        </p:nvSpPr>
        <p:spPr>
          <a:xfrm>
            <a:off x="7153835" y="1284517"/>
            <a:ext cx="718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存储节点</a:t>
            </a:r>
          </a:p>
        </p:txBody>
      </p:sp>
      <p:sp>
        <p:nvSpPr>
          <p:cNvPr id="46" name="圆角矩形 151">
            <a:extLst>
              <a:ext uri="{FF2B5EF4-FFF2-40B4-BE49-F238E27FC236}">
                <a16:creationId xmlns:a16="http://schemas.microsoft.com/office/drawing/2014/main" id="{0813C16D-DB55-6542-AB3F-421D80534CB6}"/>
              </a:ext>
            </a:extLst>
          </p:cNvPr>
          <p:cNvSpPr/>
          <p:nvPr/>
        </p:nvSpPr>
        <p:spPr>
          <a:xfrm>
            <a:off x="3969140" y="1755112"/>
            <a:ext cx="1409700" cy="21765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82A728-104A-5C47-950A-AB70DB80292E}"/>
              </a:ext>
            </a:extLst>
          </p:cNvPr>
          <p:cNvSpPr/>
          <p:nvPr/>
        </p:nvSpPr>
        <p:spPr>
          <a:xfrm>
            <a:off x="4492534" y="1705631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3247"/>
            <a:r>
              <a:rPr lang="en-US" altLang="zh-CN" sz="100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vm</a:t>
            </a:r>
            <a:endParaRPr lang="en-US" altLang="zh-CN" sz="100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4120FD2-727B-2048-AE2C-876C918429EA}"/>
              </a:ext>
            </a:extLst>
          </p:cNvPr>
          <p:cNvSpPr/>
          <p:nvPr/>
        </p:nvSpPr>
        <p:spPr>
          <a:xfrm>
            <a:off x="4096440" y="2042707"/>
            <a:ext cx="28800" cy="241204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086F384-2E5E-5447-A861-8AA30A09260B}"/>
              </a:ext>
            </a:extLst>
          </p:cNvPr>
          <p:cNvSpPr/>
          <p:nvPr/>
        </p:nvSpPr>
        <p:spPr>
          <a:xfrm>
            <a:off x="4073917" y="2745264"/>
            <a:ext cx="1212850" cy="250982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vhost</a:t>
            </a:r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-user-client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C5F088F-3BF1-EA4E-A67B-F0BCB7B12465}"/>
              </a:ext>
            </a:extLst>
          </p:cNvPr>
          <p:cNvSpPr/>
          <p:nvPr/>
        </p:nvSpPr>
        <p:spPr>
          <a:xfrm>
            <a:off x="4096440" y="2742248"/>
            <a:ext cx="28800" cy="250982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8" name="直接连接符 12">
            <a:extLst>
              <a:ext uri="{FF2B5EF4-FFF2-40B4-BE49-F238E27FC236}">
                <a16:creationId xmlns:a16="http://schemas.microsoft.com/office/drawing/2014/main" id="{668D0D46-A8E0-524E-8DDD-54318C1AC107}"/>
              </a:ext>
            </a:extLst>
          </p:cNvPr>
          <p:cNvCxnSpPr>
            <a:cxnSpLocks/>
          </p:cNvCxnSpPr>
          <p:nvPr/>
        </p:nvCxnSpPr>
        <p:spPr>
          <a:xfrm>
            <a:off x="4683517" y="3003550"/>
            <a:ext cx="0" cy="442732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5DCFCADE-F327-0242-9D55-69C31A6C7571}"/>
              </a:ext>
            </a:extLst>
          </p:cNvPr>
          <p:cNvSpPr/>
          <p:nvPr/>
        </p:nvSpPr>
        <p:spPr>
          <a:xfrm>
            <a:off x="4073917" y="3458982"/>
            <a:ext cx="1212850" cy="250982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eth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7BF8BE7-0E1E-E54D-9666-C58FAF3EF524}"/>
              </a:ext>
            </a:extLst>
          </p:cNvPr>
          <p:cNvSpPr/>
          <p:nvPr/>
        </p:nvSpPr>
        <p:spPr>
          <a:xfrm>
            <a:off x="4096440" y="3455966"/>
            <a:ext cx="28800" cy="250982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5131A08-865A-E14A-A331-8FC7A183DD25}"/>
              </a:ext>
            </a:extLst>
          </p:cNvPr>
          <p:cNvSpPr/>
          <p:nvPr/>
        </p:nvSpPr>
        <p:spPr>
          <a:xfrm>
            <a:off x="6893329" y="1841197"/>
            <a:ext cx="1212850" cy="27901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nvme </a:t>
            </a:r>
            <a:r>
              <a:rPr lang="en-US" altLang="zh-CN" sz="800" spc="4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ssd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2328FE14-2D94-B94F-BB90-A77EC3BD625A}"/>
              </a:ext>
            </a:extLst>
          </p:cNvPr>
          <p:cNvSpPr/>
          <p:nvPr/>
        </p:nvSpPr>
        <p:spPr>
          <a:xfrm>
            <a:off x="6915852" y="1838181"/>
            <a:ext cx="28800" cy="279018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0E0ACC84-502D-5C46-9BA5-8786D814AD68}"/>
              </a:ext>
            </a:extLst>
          </p:cNvPr>
          <p:cNvSpPr/>
          <p:nvPr/>
        </p:nvSpPr>
        <p:spPr>
          <a:xfrm>
            <a:off x="6893329" y="2678333"/>
            <a:ext cx="1212850" cy="27901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chunkserver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2BEA7BE6-F354-7B4F-93A3-9A99D0ACD945}"/>
              </a:ext>
            </a:extLst>
          </p:cNvPr>
          <p:cNvSpPr/>
          <p:nvPr/>
        </p:nvSpPr>
        <p:spPr>
          <a:xfrm>
            <a:off x="6915852" y="2675317"/>
            <a:ext cx="28800" cy="279018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BA2A9116-659B-6340-B2B1-FAE520BEB35C}"/>
              </a:ext>
            </a:extLst>
          </p:cNvPr>
          <p:cNvSpPr/>
          <p:nvPr/>
        </p:nvSpPr>
        <p:spPr>
          <a:xfrm>
            <a:off x="6893329" y="3458982"/>
            <a:ext cx="1212850" cy="279018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eth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0B7AE08-02BC-A546-96D2-7C3C243B6F7F}"/>
              </a:ext>
            </a:extLst>
          </p:cNvPr>
          <p:cNvSpPr/>
          <p:nvPr/>
        </p:nvSpPr>
        <p:spPr>
          <a:xfrm>
            <a:off x="6915852" y="3455966"/>
            <a:ext cx="28800" cy="279018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标题 1">
            <a:extLst>
              <a:ext uri="{FF2B5EF4-FFF2-40B4-BE49-F238E27FC236}">
                <a16:creationId xmlns:a16="http://schemas.microsoft.com/office/drawing/2014/main" id="{60CFA9F0-CA76-BE4C-925C-1F1F7F77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02" y="1356516"/>
            <a:ext cx="2294432" cy="424732"/>
          </a:xfrm>
          <a:noFill/>
        </p:spPr>
        <p:txBody>
          <a:bodyPr wrap="square" rtlCol="0" anchor="t">
            <a:spAutoFit/>
          </a:bodyPr>
          <a:lstStyle/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快杰版块存储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7B631403-BF04-2149-A4BC-4481F94CB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061901"/>
            <a:ext cx="159390" cy="15939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71334CF9-E5A2-5149-B2FE-A1DBB227C483}"/>
              </a:ext>
            </a:extLst>
          </p:cNvPr>
          <p:cNvSpPr txBox="1"/>
          <p:nvPr/>
        </p:nvSpPr>
        <p:spPr>
          <a:xfrm>
            <a:off x="828637" y="2042972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A23FA96C-5539-C642-9170-2C328878E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472873"/>
            <a:ext cx="159390" cy="159390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5FC7AB77-6EB6-7D43-8073-6EA18A7F8FFF}"/>
              </a:ext>
            </a:extLst>
          </p:cNvPr>
          <p:cNvSpPr txBox="1"/>
          <p:nvPr/>
        </p:nvSpPr>
        <p:spPr>
          <a:xfrm>
            <a:off x="814990" y="245394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E5AC30DC-BE6E-BE45-83A2-26EE452F5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881057"/>
            <a:ext cx="159390" cy="15939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5B7CAA1F-7F38-764B-80D2-2988E474A8AF}"/>
              </a:ext>
            </a:extLst>
          </p:cNvPr>
          <p:cNvSpPr txBox="1"/>
          <p:nvPr/>
        </p:nvSpPr>
        <p:spPr>
          <a:xfrm>
            <a:off x="819539" y="2862128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7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A1B31039-4E2B-0C48-AB54-8953DE2369A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839" y="850091"/>
            <a:ext cx="4777372" cy="3345924"/>
          </a:xfrm>
          <a:prstGeom prst="rect">
            <a:avLst/>
          </a:prstGeom>
          <a:noFill/>
        </p:spPr>
      </p:pic>
      <p:sp>
        <p:nvSpPr>
          <p:cNvPr id="42" name="饼形 41">
            <a:extLst>
              <a:ext uri="{FF2B5EF4-FFF2-40B4-BE49-F238E27FC236}">
                <a16:creationId xmlns:a16="http://schemas.microsoft.com/office/drawing/2014/main" id="{449AA937-C6B7-C744-AF19-DB37B6EBD771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674AFF0-6D3D-470E-A79D-F50F3D544084}"/>
              </a:ext>
            </a:extLst>
          </p:cNvPr>
          <p:cNvSpPr/>
          <p:nvPr/>
        </p:nvSpPr>
        <p:spPr>
          <a:xfrm>
            <a:off x="4144249" y="3329204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udisk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4D88AE-6B09-4A3D-B2B6-59122AD3A343}"/>
              </a:ext>
            </a:extLst>
          </p:cNvPr>
          <p:cNvSpPr/>
          <p:nvPr/>
        </p:nvSpPr>
        <p:spPr>
          <a:xfrm>
            <a:off x="5282486" y="2218552"/>
            <a:ext cx="1797050" cy="34925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10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ucloudstack</a:t>
            </a:r>
            <a:r>
              <a:rPr lang="en-US" altLang="zh-CN" sz="10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-agent</a:t>
            </a:r>
            <a:endParaRPr lang="zh-CN" altLang="en-US" sz="10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49D917-3615-4E8C-A093-34B40520D575}"/>
              </a:ext>
            </a:extLst>
          </p:cNvPr>
          <p:cNvSpPr/>
          <p:nvPr/>
        </p:nvSpPr>
        <p:spPr>
          <a:xfrm>
            <a:off x="4731151" y="1513565"/>
            <a:ext cx="2899719" cy="471482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1000" spc="4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ucloudstack</a:t>
            </a:r>
            <a:r>
              <a:rPr lang="zh-CN" altLang="en-US" sz="10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管理服务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0D3BB71-D675-4762-B855-0C985A6BFF07}"/>
              </a:ext>
            </a:extLst>
          </p:cNvPr>
          <p:cNvSpPr/>
          <p:nvPr/>
        </p:nvSpPr>
        <p:spPr>
          <a:xfrm>
            <a:off x="5171792" y="3329203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emc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D841DE2-D415-460F-8111-027F23776026}"/>
              </a:ext>
            </a:extLst>
          </p:cNvPr>
          <p:cNvSpPr/>
          <p:nvPr/>
        </p:nvSpPr>
        <p:spPr>
          <a:xfrm>
            <a:off x="6181012" y="3329202"/>
            <a:ext cx="912902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netapp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A060325-3957-48B9-92C8-0C84AEABA4A3}"/>
              </a:ext>
            </a:extLst>
          </p:cNvPr>
          <p:cNvSpPr/>
          <p:nvPr/>
        </p:nvSpPr>
        <p:spPr>
          <a:xfrm>
            <a:off x="7193278" y="3329202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…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FF7539D-159F-4A06-9023-0F312676E873}"/>
              </a:ext>
            </a:extLst>
          </p:cNvPr>
          <p:cNvSpPr/>
          <p:nvPr/>
        </p:nvSpPr>
        <p:spPr>
          <a:xfrm>
            <a:off x="4144249" y="2966181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csi-driver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8E88F5C-8096-431B-9B32-55C234D6626B}"/>
              </a:ext>
            </a:extLst>
          </p:cNvPr>
          <p:cNvSpPr/>
          <p:nvPr/>
        </p:nvSpPr>
        <p:spPr>
          <a:xfrm>
            <a:off x="5171792" y="2966179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csi-driver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97D1288-9B05-4A3B-922A-B85449C5B2CA}"/>
              </a:ext>
            </a:extLst>
          </p:cNvPr>
          <p:cNvSpPr/>
          <p:nvPr/>
        </p:nvSpPr>
        <p:spPr>
          <a:xfrm>
            <a:off x="6181011" y="2966179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csi-driver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4B383B-29C7-47DB-9B89-BC0C818FB205}"/>
              </a:ext>
            </a:extLst>
          </p:cNvPr>
          <p:cNvSpPr/>
          <p:nvPr/>
        </p:nvSpPr>
        <p:spPr>
          <a:xfrm>
            <a:off x="7193277" y="2966181"/>
            <a:ext cx="912901" cy="292100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>
                <a:solidFill>
                  <a:schemeClr val="bg1"/>
                </a:solidFill>
                <a:latin typeface="Source Han Sans CN Regular"/>
                <a:ea typeface="Source Han Sans CN Regular"/>
              </a:rPr>
              <a:t>csi-driver</a:t>
            </a:r>
            <a:endParaRPr lang="en-US" altLang="zh-CN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C25CC44-1780-45AB-B9C4-0ABC495051DD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181011" y="1988563"/>
            <a:ext cx="0" cy="229989"/>
          </a:xfrm>
          <a:prstGeom prst="straightConnector1">
            <a:avLst/>
          </a:prstGeom>
          <a:ln w="12700">
            <a:solidFill>
              <a:srgbClr val="E9BB7A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1A2C321E-068E-4A41-AE12-9472374EB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03" y="1957211"/>
            <a:ext cx="1430814" cy="1146724"/>
          </a:xfrm>
          <a:noFill/>
        </p:spPr>
        <p:txBody>
          <a:bodyPr wrap="square" rtlCol="0">
            <a:spAutoFit/>
          </a:bodyPr>
          <a:lstStyle/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插件式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控制与实现分离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多存储共存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43" name="直接连接符 19">
            <a:extLst>
              <a:ext uri="{FF2B5EF4-FFF2-40B4-BE49-F238E27FC236}">
                <a16:creationId xmlns:a16="http://schemas.microsoft.com/office/drawing/2014/main" id="{54071592-DC0A-EB42-A2A5-C83FED531647}"/>
              </a:ext>
            </a:extLst>
          </p:cNvPr>
          <p:cNvCxnSpPr>
            <a:cxnSpLocks/>
          </p:cNvCxnSpPr>
          <p:nvPr/>
        </p:nvCxnSpPr>
        <p:spPr>
          <a:xfrm rot="10800000">
            <a:off x="7635426" y="2707111"/>
            <a:ext cx="0" cy="239911"/>
          </a:xfrm>
          <a:prstGeom prst="line">
            <a:avLst/>
          </a:prstGeom>
          <a:ln w="12700">
            <a:solidFill>
              <a:srgbClr val="E9BB7A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78800F88-7D68-2449-A92C-807C848C826E}"/>
              </a:ext>
            </a:extLst>
          </p:cNvPr>
          <p:cNvCxnSpPr>
            <a:cxnSpLocks/>
          </p:cNvCxnSpPr>
          <p:nvPr/>
        </p:nvCxnSpPr>
        <p:spPr>
          <a:xfrm flipH="1" flipV="1">
            <a:off x="4595348" y="2707112"/>
            <a:ext cx="3040078" cy="3372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>
            <a:extLst>
              <a:ext uri="{FF2B5EF4-FFF2-40B4-BE49-F238E27FC236}">
                <a16:creationId xmlns:a16="http://schemas.microsoft.com/office/drawing/2014/main" id="{21CB6B4E-B4C8-7341-AA85-42A3FC487493}"/>
              </a:ext>
            </a:extLst>
          </p:cNvPr>
          <p:cNvCxnSpPr>
            <a:cxnSpLocks/>
          </p:cNvCxnSpPr>
          <p:nvPr/>
        </p:nvCxnSpPr>
        <p:spPr>
          <a:xfrm flipV="1">
            <a:off x="6181379" y="2567803"/>
            <a:ext cx="0" cy="139309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19">
            <a:extLst>
              <a:ext uri="{FF2B5EF4-FFF2-40B4-BE49-F238E27FC236}">
                <a16:creationId xmlns:a16="http://schemas.microsoft.com/office/drawing/2014/main" id="{167ADCF0-E735-024D-96E9-0086F5B3E96D}"/>
              </a:ext>
            </a:extLst>
          </p:cNvPr>
          <p:cNvCxnSpPr>
            <a:cxnSpLocks/>
          </p:cNvCxnSpPr>
          <p:nvPr/>
        </p:nvCxnSpPr>
        <p:spPr>
          <a:xfrm rot="10800000">
            <a:off x="4595348" y="2707112"/>
            <a:ext cx="0" cy="239911"/>
          </a:xfrm>
          <a:prstGeom prst="line">
            <a:avLst/>
          </a:prstGeom>
          <a:ln w="12700">
            <a:solidFill>
              <a:srgbClr val="E9BB7A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19">
            <a:extLst>
              <a:ext uri="{FF2B5EF4-FFF2-40B4-BE49-F238E27FC236}">
                <a16:creationId xmlns:a16="http://schemas.microsoft.com/office/drawing/2014/main" id="{41AEC747-66ED-8E4F-98F5-0E969C02EF4D}"/>
              </a:ext>
            </a:extLst>
          </p:cNvPr>
          <p:cNvCxnSpPr>
            <a:cxnSpLocks/>
          </p:cNvCxnSpPr>
          <p:nvPr/>
        </p:nvCxnSpPr>
        <p:spPr>
          <a:xfrm rot="10800000">
            <a:off x="5632952" y="2707112"/>
            <a:ext cx="0" cy="239911"/>
          </a:xfrm>
          <a:prstGeom prst="line">
            <a:avLst/>
          </a:prstGeom>
          <a:ln w="12700">
            <a:solidFill>
              <a:srgbClr val="E9BB7A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19">
            <a:extLst>
              <a:ext uri="{FF2B5EF4-FFF2-40B4-BE49-F238E27FC236}">
                <a16:creationId xmlns:a16="http://schemas.microsoft.com/office/drawing/2014/main" id="{2748A0C0-FE6A-A84D-BDA9-6ADCEC716979}"/>
              </a:ext>
            </a:extLst>
          </p:cNvPr>
          <p:cNvCxnSpPr>
            <a:cxnSpLocks/>
          </p:cNvCxnSpPr>
          <p:nvPr/>
        </p:nvCxnSpPr>
        <p:spPr>
          <a:xfrm rot="10800000">
            <a:off x="6664041" y="2707112"/>
            <a:ext cx="0" cy="239911"/>
          </a:xfrm>
          <a:prstGeom prst="line">
            <a:avLst/>
          </a:prstGeom>
          <a:ln w="12700">
            <a:solidFill>
              <a:srgbClr val="E9BB7A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57181E7E-0739-5D4B-B4B7-B37C122E5EA2}"/>
              </a:ext>
            </a:extLst>
          </p:cNvPr>
          <p:cNvSpPr/>
          <p:nvPr/>
        </p:nvSpPr>
        <p:spPr>
          <a:xfrm>
            <a:off x="4144248" y="3329202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F279CA2-F6C5-4E49-A8E4-57DA8D88B95C}"/>
              </a:ext>
            </a:extLst>
          </p:cNvPr>
          <p:cNvSpPr/>
          <p:nvPr/>
        </p:nvSpPr>
        <p:spPr>
          <a:xfrm>
            <a:off x="4144248" y="2962807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6378348-1211-284E-8CB7-AF7559A84635}"/>
              </a:ext>
            </a:extLst>
          </p:cNvPr>
          <p:cNvSpPr/>
          <p:nvPr/>
        </p:nvSpPr>
        <p:spPr>
          <a:xfrm>
            <a:off x="5171838" y="3329202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9CB4E15-F558-D84E-9FA3-EE0B916D5680}"/>
              </a:ext>
            </a:extLst>
          </p:cNvPr>
          <p:cNvSpPr/>
          <p:nvPr/>
        </p:nvSpPr>
        <p:spPr>
          <a:xfrm>
            <a:off x="5171838" y="2962807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426AE7C-7AFD-6343-A960-ADF61220E76A}"/>
              </a:ext>
            </a:extLst>
          </p:cNvPr>
          <p:cNvSpPr/>
          <p:nvPr/>
        </p:nvSpPr>
        <p:spPr>
          <a:xfrm>
            <a:off x="6181104" y="3329202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D3EC1AD-15B8-ED4C-BCB1-E6A013F186F5}"/>
              </a:ext>
            </a:extLst>
          </p:cNvPr>
          <p:cNvSpPr/>
          <p:nvPr/>
        </p:nvSpPr>
        <p:spPr>
          <a:xfrm>
            <a:off x="6181104" y="2962807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646612F-55B6-E746-A84B-EEDCE892A399}"/>
              </a:ext>
            </a:extLst>
          </p:cNvPr>
          <p:cNvSpPr/>
          <p:nvPr/>
        </p:nvSpPr>
        <p:spPr>
          <a:xfrm>
            <a:off x="7193417" y="3329202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BE2E5D8-28EA-A345-9721-3FF3A1303B3A}"/>
              </a:ext>
            </a:extLst>
          </p:cNvPr>
          <p:cNvSpPr/>
          <p:nvPr/>
        </p:nvSpPr>
        <p:spPr>
          <a:xfrm>
            <a:off x="7193417" y="2962807"/>
            <a:ext cx="28800" cy="292100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A2C349DF-22EF-B841-98E6-6EFAAA099845}"/>
              </a:ext>
            </a:extLst>
          </p:cNvPr>
          <p:cNvSpPr/>
          <p:nvPr/>
        </p:nvSpPr>
        <p:spPr>
          <a:xfrm flipH="1">
            <a:off x="5282486" y="2224959"/>
            <a:ext cx="28800" cy="342844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29DA2E0-4F89-D94C-868A-3871898DCD51}"/>
              </a:ext>
            </a:extLst>
          </p:cNvPr>
          <p:cNvSpPr/>
          <p:nvPr/>
        </p:nvSpPr>
        <p:spPr>
          <a:xfrm flipH="1">
            <a:off x="4737603" y="1513640"/>
            <a:ext cx="28800" cy="471405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标题 1">
            <a:extLst>
              <a:ext uri="{FF2B5EF4-FFF2-40B4-BE49-F238E27FC236}">
                <a16:creationId xmlns:a16="http://schemas.microsoft.com/office/drawing/2014/main" id="{20CDA792-86A0-8644-89C2-84D18F67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02" y="1356516"/>
            <a:ext cx="2294432" cy="424732"/>
          </a:xfrm>
          <a:noFill/>
        </p:spPr>
        <p:txBody>
          <a:bodyPr wrap="square" rtlCol="0" anchor="t">
            <a:spAutoFit/>
          </a:bodyPr>
          <a:lstStyle/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快杰版块存储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246CBE05-7AF0-5149-BE81-EEA33B97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061901"/>
            <a:ext cx="159390" cy="159390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7961F85D-C9E5-6B46-93A9-8AE630D71299}"/>
              </a:ext>
            </a:extLst>
          </p:cNvPr>
          <p:cNvSpPr txBox="1"/>
          <p:nvPr/>
        </p:nvSpPr>
        <p:spPr>
          <a:xfrm>
            <a:off x="828637" y="2042972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2077964C-EF65-4F42-8168-076C1AED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472873"/>
            <a:ext cx="159390" cy="159390"/>
          </a:xfrm>
          <a:prstGeom prst="rect">
            <a:avLst/>
          </a:prstGeom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28DAEEA6-2745-A84D-83EF-A3FD1C380147}"/>
              </a:ext>
            </a:extLst>
          </p:cNvPr>
          <p:cNvSpPr txBox="1"/>
          <p:nvPr/>
        </p:nvSpPr>
        <p:spPr>
          <a:xfrm>
            <a:off x="814990" y="245394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EBBB0BE9-F5AE-3640-9C15-DBE5E010E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881057"/>
            <a:ext cx="159390" cy="159390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AEE16163-EE7A-B347-8C59-3B002DCF0DDA}"/>
              </a:ext>
            </a:extLst>
          </p:cNvPr>
          <p:cNvSpPr txBox="1"/>
          <p:nvPr/>
        </p:nvSpPr>
        <p:spPr>
          <a:xfrm>
            <a:off x="819539" y="2862128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3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42962D3-F49A-1349-9C73-F828F52EC33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839" y="850091"/>
            <a:ext cx="4777372" cy="3345924"/>
          </a:xfrm>
          <a:prstGeom prst="rect">
            <a:avLst/>
          </a:prstGeom>
          <a:noFill/>
        </p:spPr>
      </p:pic>
      <p:sp>
        <p:nvSpPr>
          <p:cNvPr id="41" name="饼形 40">
            <a:extLst>
              <a:ext uri="{FF2B5EF4-FFF2-40B4-BE49-F238E27FC236}">
                <a16:creationId xmlns:a16="http://schemas.microsoft.com/office/drawing/2014/main" id="{071CC68D-82B1-0846-80B8-382CFEAF7D70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923E991-D47A-4497-AE78-AE501C31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92" y="2098553"/>
            <a:ext cx="2575352" cy="424732"/>
          </a:xfrm>
          <a:noFill/>
        </p:spPr>
        <p:txBody>
          <a:bodyPr wrap="square" rtlCol="0" anchor="t">
            <a:spAutoFit/>
          </a:bodyPr>
          <a:lstStyle/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与公有云打通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F7F399-0081-4016-B18B-CB6CCDC2F45B}"/>
              </a:ext>
            </a:extLst>
          </p:cNvPr>
          <p:cNvSpPr/>
          <p:nvPr/>
        </p:nvSpPr>
        <p:spPr>
          <a:xfrm>
            <a:off x="11847831" y="1440942"/>
            <a:ext cx="1498600" cy="226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altLang="zh-CN" dirty="0" err="1"/>
              <a:t>UCloud</a:t>
            </a:r>
            <a:r>
              <a:rPr lang="en-US" altLang="zh-CN" dirty="0"/>
              <a:t> </a:t>
            </a:r>
            <a:r>
              <a:rPr lang="zh-CN" altLang="en-US" dirty="0"/>
              <a:t>公有云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D8529E-2E9E-4643-B373-2A584EC18BD5}"/>
              </a:ext>
            </a:extLst>
          </p:cNvPr>
          <p:cNvSpPr/>
          <p:nvPr/>
        </p:nvSpPr>
        <p:spPr>
          <a:xfrm>
            <a:off x="11962132" y="2081086"/>
            <a:ext cx="1263648" cy="336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虚拟机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F6C718-AB12-4CE5-9ACF-C30A7EBC5C20}"/>
              </a:ext>
            </a:extLst>
          </p:cNvPr>
          <p:cNvSpPr/>
          <p:nvPr/>
        </p:nvSpPr>
        <p:spPr>
          <a:xfrm>
            <a:off x="11962132" y="3161389"/>
            <a:ext cx="1263648" cy="336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数据库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687100-984B-485F-9157-A0801866CBFA}"/>
              </a:ext>
            </a:extLst>
          </p:cNvPr>
          <p:cNvSpPr/>
          <p:nvPr/>
        </p:nvSpPr>
        <p:spPr>
          <a:xfrm>
            <a:off x="11962132" y="2621238"/>
            <a:ext cx="1263648" cy="336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/>
              <a:t>对象存储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DCFD054B-BDD4-3741-ABA4-7B6D4C1FFCED}"/>
              </a:ext>
            </a:extLst>
          </p:cNvPr>
          <p:cNvGrpSpPr/>
          <p:nvPr/>
        </p:nvGrpSpPr>
        <p:grpSpPr>
          <a:xfrm>
            <a:off x="5533470" y="2173735"/>
            <a:ext cx="1209931" cy="1223740"/>
            <a:chOff x="3587836" y="2319556"/>
            <a:chExt cx="2327577" cy="1223740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09F79B0B-A1D3-4D91-A330-794D7054D9B0}"/>
                </a:ext>
              </a:extLst>
            </p:cNvPr>
            <p:cNvCxnSpPr>
              <a:cxnSpLocks/>
            </p:cNvCxnSpPr>
            <p:nvPr/>
          </p:nvCxnSpPr>
          <p:spPr>
            <a:xfrm>
              <a:off x="3587836" y="2319556"/>
              <a:ext cx="2322604" cy="0"/>
            </a:xfrm>
            <a:prstGeom prst="straightConnector1">
              <a:avLst/>
            </a:prstGeom>
            <a:ln w="12700">
              <a:solidFill>
                <a:srgbClr val="E9BB7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A2178A99-3BF9-4C9F-B7EE-F94999CEC422}"/>
                </a:ext>
              </a:extLst>
            </p:cNvPr>
            <p:cNvCxnSpPr>
              <a:cxnSpLocks/>
            </p:cNvCxnSpPr>
            <p:nvPr/>
          </p:nvCxnSpPr>
          <p:spPr>
            <a:xfrm>
              <a:off x="3587836" y="2935369"/>
              <a:ext cx="2327577" cy="0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327D7E2C-253E-430C-94F3-792083C52E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7837" y="3543296"/>
              <a:ext cx="2322603" cy="0"/>
            </a:xfrm>
            <a:prstGeom prst="straightConnector1">
              <a:avLst/>
            </a:prstGeom>
            <a:ln w="12700">
              <a:solidFill>
                <a:srgbClr val="E9BB7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D667C61-4C36-4C6F-BCC0-D071F7976140}"/>
              </a:ext>
            </a:extLst>
          </p:cNvPr>
          <p:cNvSpPr txBox="1"/>
          <p:nvPr/>
        </p:nvSpPr>
        <p:spPr>
          <a:xfrm>
            <a:off x="5797103" y="1876970"/>
            <a:ext cx="67197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000" i="1" spc="4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公私混合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11C8D11-F63C-4FCA-87E4-CB89A8771168}"/>
              </a:ext>
            </a:extLst>
          </p:cNvPr>
          <p:cNvSpPr txBox="1"/>
          <p:nvPr/>
        </p:nvSpPr>
        <p:spPr>
          <a:xfrm>
            <a:off x="5663733" y="2482941"/>
            <a:ext cx="93871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000" i="1" spc="4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数据扩容上云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500B68-7261-4D06-8B09-39F215A5EDBA}"/>
              </a:ext>
            </a:extLst>
          </p:cNvPr>
          <p:cNvSpPr txBox="1"/>
          <p:nvPr/>
        </p:nvSpPr>
        <p:spPr>
          <a:xfrm>
            <a:off x="5663733" y="3092608"/>
            <a:ext cx="93871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000" i="1" spc="4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数据备份下云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33958A3-4912-364F-B497-A468CFB2627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67" y="1232094"/>
            <a:ext cx="1272695" cy="2558891"/>
          </a:xfrm>
          <a:prstGeom prst="rect">
            <a:avLst/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3600000" scaled="0"/>
            <a:tileRect/>
          </a:gradFill>
          <a:ln>
            <a:noFill/>
          </a:ln>
        </p:spPr>
      </p:pic>
      <p:cxnSp>
        <p:nvCxnSpPr>
          <p:cNvPr id="25" name="直接连接符 30">
            <a:extLst>
              <a:ext uri="{FF2B5EF4-FFF2-40B4-BE49-F238E27FC236}">
                <a16:creationId xmlns:a16="http://schemas.microsoft.com/office/drawing/2014/main" id="{DFF5F3F1-1D00-2D4B-9EC0-BFB1841DDBC7}"/>
              </a:ext>
            </a:extLst>
          </p:cNvPr>
          <p:cNvCxnSpPr>
            <a:cxnSpLocks/>
          </p:cNvCxnSpPr>
          <p:nvPr/>
        </p:nvCxnSpPr>
        <p:spPr>
          <a:xfrm>
            <a:off x="4923318" y="2325185"/>
            <a:ext cx="0" cy="266309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32">
            <a:extLst>
              <a:ext uri="{FF2B5EF4-FFF2-40B4-BE49-F238E27FC236}">
                <a16:creationId xmlns:a16="http://schemas.microsoft.com/office/drawing/2014/main" id="{E204DB2B-DBE9-1149-AB8E-EE21CA568F78}"/>
              </a:ext>
            </a:extLst>
          </p:cNvPr>
          <p:cNvCxnSpPr>
            <a:cxnSpLocks/>
          </p:cNvCxnSpPr>
          <p:nvPr/>
        </p:nvCxnSpPr>
        <p:spPr>
          <a:xfrm>
            <a:off x="4923321" y="2954325"/>
            <a:ext cx="0" cy="246587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151">
            <a:extLst>
              <a:ext uri="{FF2B5EF4-FFF2-40B4-BE49-F238E27FC236}">
                <a16:creationId xmlns:a16="http://schemas.microsoft.com/office/drawing/2014/main" id="{A3A111FE-DFCE-7A43-BC47-D9418B2B069D}"/>
              </a:ext>
            </a:extLst>
          </p:cNvPr>
          <p:cNvSpPr/>
          <p:nvPr/>
        </p:nvSpPr>
        <p:spPr>
          <a:xfrm>
            <a:off x="4254066" y="1232094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22506CC-81A9-1142-BEAF-A4DEC18C5DA1}"/>
              </a:ext>
            </a:extLst>
          </p:cNvPr>
          <p:cNvSpPr/>
          <p:nvPr/>
        </p:nvSpPr>
        <p:spPr>
          <a:xfrm>
            <a:off x="4469255" y="1373966"/>
            <a:ext cx="905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本地私有云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883A389-FB2E-774C-9BA5-C13BCA48E730}"/>
              </a:ext>
            </a:extLst>
          </p:cNvPr>
          <p:cNvSpPr/>
          <p:nvPr/>
        </p:nvSpPr>
        <p:spPr>
          <a:xfrm>
            <a:off x="4502023" y="1965370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虚拟机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79319BE-DB04-0443-9E3F-0C1FF6B14592}"/>
              </a:ext>
            </a:extLst>
          </p:cNvPr>
          <p:cNvSpPr/>
          <p:nvPr/>
        </p:nvSpPr>
        <p:spPr>
          <a:xfrm>
            <a:off x="4461198" y="1962354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00E65D1-AE82-ED49-96D8-3ED612067C80}"/>
              </a:ext>
            </a:extLst>
          </p:cNvPr>
          <p:cNvSpPr/>
          <p:nvPr/>
        </p:nvSpPr>
        <p:spPr>
          <a:xfrm>
            <a:off x="4502023" y="2594510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本地存储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B758D8D-057A-A844-9A8A-034AB141F894}"/>
              </a:ext>
            </a:extLst>
          </p:cNvPr>
          <p:cNvSpPr/>
          <p:nvPr/>
        </p:nvSpPr>
        <p:spPr>
          <a:xfrm>
            <a:off x="4461198" y="2591494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71A3CC0-1D14-6A4A-87AD-9F32D7E4E807}"/>
              </a:ext>
            </a:extLst>
          </p:cNvPr>
          <p:cNvSpPr/>
          <p:nvPr/>
        </p:nvSpPr>
        <p:spPr>
          <a:xfrm>
            <a:off x="4502023" y="3203928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数据库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11114A9-2380-A449-87A2-E6BBDFB4AB23}"/>
              </a:ext>
            </a:extLst>
          </p:cNvPr>
          <p:cNvSpPr/>
          <p:nvPr/>
        </p:nvSpPr>
        <p:spPr>
          <a:xfrm>
            <a:off x="4461198" y="3200912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56167DB-0CB4-3F45-81AD-4D6CB658DC9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43403" y="1232094"/>
            <a:ext cx="1272695" cy="2558891"/>
          </a:xfrm>
          <a:prstGeom prst="rect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3600000" scaled="0"/>
          </a:gradFill>
          <a:ln w="3175" cap="flat">
            <a:noFill/>
            <a:miter lim="400000"/>
          </a:ln>
          <a:effectLst/>
        </p:spPr>
      </p:pic>
      <p:cxnSp>
        <p:nvCxnSpPr>
          <p:cNvPr id="47" name="直接连接符 30">
            <a:extLst>
              <a:ext uri="{FF2B5EF4-FFF2-40B4-BE49-F238E27FC236}">
                <a16:creationId xmlns:a16="http://schemas.microsoft.com/office/drawing/2014/main" id="{A5414864-663F-F840-8BA7-2A34CDD6EBB9}"/>
              </a:ext>
            </a:extLst>
          </p:cNvPr>
          <p:cNvCxnSpPr>
            <a:cxnSpLocks/>
          </p:cNvCxnSpPr>
          <p:nvPr/>
        </p:nvCxnSpPr>
        <p:spPr>
          <a:xfrm>
            <a:off x="7412654" y="2325185"/>
            <a:ext cx="0" cy="266309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32">
            <a:extLst>
              <a:ext uri="{FF2B5EF4-FFF2-40B4-BE49-F238E27FC236}">
                <a16:creationId xmlns:a16="http://schemas.microsoft.com/office/drawing/2014/main" id="{063EF0EB-A1BA-D24D-99F9-92E240A3A604}"/>
              </a:ext>
            </a:extLst>
          </p:cNvPr>
          <p:cNvCxnSpPr>
            <a:cxnSpLocks/>
          </p:cNvCxnSpPr>
          <p:nvPr/>
        </p:nvCxnSpPr>
        <p:spPr>
          <a:xfrm>
            <a:off x="7412657" y="2954325"/>
            <a:ext cx="0" cy="246587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圆角矩形 151">
            <a:extLst>
              <a:ext uri="{FF2B5EF4-FFF2-40B4-BE49-F238E27FC236}">
                <a16:creationId xmlns:a16="http://schemas.microsoft.com/office/drawing/2014/main" id="{69461147-2842-384E-8EE6-F45144280488}"/>
              </a:ext>
            </a:extLst>
          </p:cNvPr>
          <p:cNvSpPr/>
          <p:nvPr/>
        </p:nvSpPr>
        <p:spPr>
          <a:xfrm>
            <a:off x="6743402" y="1232094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74D993F-4F32-FC41-AEEC-F298F76F8256}"/>
              </a:ext>
            </a:extLst>
          </p:cNvPr>
          <p:cNvSpPr/>
          <p:nvPr/>
        </p:nvSpPr>
        <p:spPr>
          <a:xfrm>
            <a:off x="6819187" y="1373966"/>
            <a:ext cx="11211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spc="4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UCloud</a:t>
            </a:r>
            <a:r>
              <a:rPr lang="en-US" altLang="zh-CN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B33364-07E7-6B45-BE74-B3C748928B9D}"/>
              </a:ext>
            </a:extLst>
          </p:cNvPr>
          <p:cNvSpPr/>
          <p:nvPr/>
        </p:nvSpPr>
        <p:spPr>
          <a:xfrm>
            <a:off x="6991359" y="1965370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虚拟机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E942F57-DDE3-0D43-86EE-3F53368F4D7A}"/>
              </a:ext>
            </a:extLst>
          </p:cNvPr>
          <p:cNvSpPr/>
          <p:nvPr/>
        </p:nvSpPr>
        <p:spPr>
          <a:xfrm>
            <a:off x="6950534" y="1962354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1D5B5A7-B815-824E-AD52-B79297113BB2}"/>
              </a:ext>
            </a:extLst>
          </p:cNvPr>
          <p:cNvSpPr/>
          <p:nvPr/>
        </p:nvSpPr>
        <p:spPr>
          <a:xfrm>
            <a:off x="6991359" y="2594510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对象存储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F69C64D-316F-224F-8896-540B59CE61A0}"/>
              </a:ext>
            </a:extLst>
          </p:cNvPr>
          <p:cNvSpPr/>
          <p:nvPr/>
        </p:nvSpPr>
        <p:spPr>
          <a:xfrm>
            <a:off x="6950534" y="2591494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4FF3787-7241-4E45-9DE1-AD989D8B338C}"/>
              </a:ext>
            </a:extLst>
          </p:cNvPr>
          <p:cNvSpPr/>
          <p:nvPr/>
        </p:nvSpPr>
        <p:spPr>
          <a:xfrm>
            <a:off x="6991359" y="3203928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zh-CN" altLang="en-US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数据库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7B757A9-1DA7-3C4C-AD10-B13930A7FB3E}"/>
              </a:ext>
            </a:extLst>
          </p:cNvPr>
          <p:cNvSpPr/>
          <p:nvPr/>
        </p:nvSpPr>
        <p:spPr>
          <a:xfrm>
            <a:off x="6950534" y="3200912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684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380BD1A-CA42-144F-B40E-8AC1B948066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839" y="850091"/>
            <a:ext cx="4777372" cy="3345924"/>
          </a:xfrm>
          <a:prstGeom prst="rect">
            <a:avLst/>
          </a:prstGeom>
          <a:noFill/>
        </p:spPr>
      </p:pic>
      <p:sp>
        <p:nvSpPr>
          <p:cNvPr id="35" name="饼形 34">
            <a:extLst>
              <a:ext uri="{FF2B5EF4-FFF2-40B4-BE49-F238E27FC236}">
                <a16:creationId xmlns:a16="http://schemas.microsoft.com/office/drawing/2014/main" id="{DF14E22C-5D85-9942-9CD5-94FDE1084143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88ED9E25-FCF0-AF41-A067-0476B865C5B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68345" y="1381700"/>
            <a:ext cx="1272695" cy="2290715"/>
          </a:xfrm>
          <a:prstGeom prst="rect">
            <a:avLst/>
          </a:prstGeom>
          <a:gradFill flip="none" rotWithShape="1">
            <a:gsLst>
              <a:gs pos="0">
                <a:srgbClr val="433A71"/>
              </a:gs>
              <a:gs pos="100000">
                <a:srgbClr val="3D1950">
                  <a:alpha val="41000"/>
                </a:srgb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59" name="圆角矩形 151">
            <a:extLst>
              <a:ext uri="{FF2B5EF4-FFF2-40B4-BE49-F238E27FC236}">
                <a16:creationId xmlns:a16="http://schemas.microsoft.com/office/drawing/2014/main" id="{E7CC4E0A-58F1-A94C-A8AD-823B754CD462}"/>
              </a:ext>
            </a:extLst>
          </p:cNvPr>
          <p:cNvSpPr/>
          <p:nvPr/>
        </p:nvSpPr>
        <p:spPr>
          <a:xfrm>
            <a:off x="4361096" y="2180818"/>
            <a:ext cx="1081876" cy="1138524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65273832-A8B7-0C4D-80D5-2FC0647DF2CA}"/>
              </a:ext>
            </a:extLst>
          </p:cNvPr>
          <p:cNvSpPr txBox="1">
            <a:spLocks/>
          </p:cNvSpPr>
          <p:nvPr/>
        </p:nvSpPr>
        <p:spPr>
          <a:xfrm>
            <a:off x="797251" y="1523846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与公有云打通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52B1EB86-9A13-BD47-A69B-D3A2FF44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03" y="2125727"/>
            <a:ext cx="1155179" cy="1146724"/>
          </a:xfrm>
          <a:noFill/>
        </p:spPr>
        <p:txBody>
          <a:bodyPr wrap="square" rtlCol="0">
            <a:spAutoFit/>
          </a:bodyPr>
          <a:lstStyle/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互联网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轻量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带宽有限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31" name="直接箭头连接符 12">
            <a:extLst>
              <a:ext uri="{FF2B5EF4-FFF2-40B4-BE49-F238E27FC236}">
                <a16:creationId xmlns:a16="http://schemas.microsoft.com/office/drawing/2014/main" id="{29AA6E9F-2480-C74D-83A2-923BAC88E6B8}"/>
              </a:ext>
            </a:extLst>
          </p:cNvPr>
          <p:cNvCxnSpPr>
            <a:cxnSpLocks/>
          </p:cNvCxnSpPr>
          <p:nvPr/>
        </p:nvCxnSpPr>
        <p:spPr>
          <a:xfrm>
            <a:off x="5547748" y="2911223"/>
            <a:ext cx="1207346" cy="0"/>
          </a:xfrm>
          <a:prstGeom prst="straightConnector1">
            <a:avLst/>
          </a:prstGeom>
          <a:ln w="12700">
            <a:solidFill>
              <a:srgbClr val="E9BB7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A2C253F5-6B8C-864E-BE9B-55425D343F30}"/>
              </a:ext>
            </a:extLst>
          </p:cNvPr>
          <p:cNvSpPr txBox="1"/>
          <p:nvPr/>
        </p:nvSpPr>
        <p:spPr>
          <a:xfrm>
            <a:off x="5865316" y="2614458"/>
            <a:ext cx="53860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000" i="1" spc="4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互联网</a:t>
            </a:r>
          </a:p>
        </p:txBody>
      </p:sp>
      <p:sp>
        <p:nvSpPr>
          <p:cNvPr id="40" name="圆角矩形 151">
            <a:extLst>
              <a:ext uri="{FF2B5EF4-FFF2-40B4-BE49-F238E27FC236}">
                <a16:creationId xmlns:a16="http://schemas.microsoft.com/office/drawing/2014/main" id="{E73D26B2-1BAA-9A45-A217-4916DFF58364}"/>
              </a:ext>
            </a:extLst>
          </p:cNvPr>
          <p:cNvSpPr/>
          <p:nvPr/>
        </p:nvSpPr>
        <p:spPr>
          <a:xfrm>
            <a:off x="4268344" y="1381699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7191726-153F-4845-BB90-F848F3CD7F28}"/>
              </a:ext>
            </a:extLst>
          </p:cNvPr>
          <p:cNvSpPr/>
          <p:nvPr/>
        </p:nvSpPr>
        <p:spPr>
          <a:xfrm>
            <a:off x="4483533" y="1523571"/>
            <a:ext cx="905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本地私有云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0923F52-0823-8D4E-9C7C-D94C1E4C9CFF}"/>
              </a:ext>
            </a:extLst>
          </p:cNvPr>
          <p:cNvSpPr/>
          <p:nvPr/>
        </p:nvSpPr>
        <p:spPr>
          <a:xfrm>
            <a:off x="4509457" y="2720474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248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ipsecvpn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26A0799-318B-F543-8DC1-0CFA9238DC58}"/>
              </a:ext>
            </a:extLst>
          </p:cNvPr>
          <p:cNvSpPr/>
          <p:nvPr/>
        </p:nvSpPr>
        <p:spPr>
          <a:xfrm>
            <a:off x="4468632" y="2717458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0DA29ED0-7607-B042-A177-01D67EC8357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81" y="1381700"/>
            <a:ext cx="1272695" cy="2290715"/>
          </a:xfrm>
          <a:prstGeom prst="rect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</p:pic>
      <p:sp>
        <p:nvSpPr>
          <p:cNvPr id="51" name="圆角矩形 151">
            <a:extLst>
              <a:ext uri="{FF2B5EF4-FFF2-40B4-BE49-F238E27FC236}">
                <a16:creationId xmlns:a16="http://schemas.microsoft.com/office/drawing/2014/main" id="{D28F850B-140F-684C-BA5F-C70F3BC13C14}"/>
              </a:ext>
            </a:extLst>
          </p:cNvPr>
          <p:cNvSpPr/>
          <p:nvPr/>
        </p:nvSpPr>
        <p:spPr>
          <a:xfrm>
            <a:off x="6757680" y="1381699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B066828-0143-1245-AAEB-CD044BABB239}"/>
              </a:ext>
            </a:extLst>
          </p:cNvPr>
          <p:cNvSpPr/>
          <p:nvPr/>
        </p:nvSpPr>
        <p:spPr>
          <a:xfrm>
            <a:off x="6833465" y="1523571"/>
            <a:ext cx="11211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spc="4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UCloud</a:t>
            </a:r>
            <a:r>
              <a:rPr lang="en-US" altLang="zh-CN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sp>
        <p:nvSpPr>
          <p:cNvPr id="60" name="圆角矩形 151">
            <a:extLst>
              <a:ext uri="{FF2B5EF4-FFF2-40B4-BE49-F238E27FC236}">
                <a16:creationId xmlns:a16="http://schemas.microsoft.com/office/drawing/2014/main" id="{7FF94499-BDF7-CD4E-835A-33FDB81579B6}"/>
              </a:ext>
            </a:extLst>
          </p:cNvPr>
          <p:cNvSpPr/>
          <p:nvPr/>
        </p:nvSpPr>
        <p:spPr>
          <a:xfrm>
            <a:off x="4357633" y="2184419"/>
            <a:ext cx="1081877" cy="32974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30000"/>
                </a:srgbClr>
              </a:gs>
              <a:gs pos="100000">
                <a:srgbClr val="0A1332">
                  <a:alpha val="1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t">
            <a:noAutofit/>
          </a:bodyPr>
          <a:lstStyle/>
          <a:p>
            <a:pPr algn="ctr"/>
            <a:r>
              <a:rPr lang="en-US" altLang="zh-CN" sz="1000" spc="4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vpc_a</a:t>
            </a:r>
            <a:endParaRPr lang="zh-CN" altLang="en-US" sz="1000" spc="4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61" name="圆角矩形 151">
            <a:extLst>
              <a:ext uri="{FF2B5EF4-FFF2-40B4-BE49-F238E27FC236}">
                <a16:creationId xmlns:a16="http://schemas.microsoft.com/office/drawing/2014/main" id="{D5F4A152-A76E-EE4E-9057-F27165C512F0}"/>
              </a:ext>
            </a:extLst>
          </p:cNvPr>
          <p:cNvSpPr/>
          <p:nvPr/>
        </p:nvSpPr>
        <p:spPr>
          <a:xfrm>
            <a:off x="6856790" y="2180818"/>
            <a:ext cx="1081876" cy="1138524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17E3DB45-A87E-A548-9E6B-A833AABB9797}"/>
              </a:ext>
            </a:extLst>
          </p:cNvPr>
          <p:cNvSpPr/>
          <p:nvPr/>
        </p:nvSpPr>
        <p:spPr>
          <a:xfrm>
            <a:off x="7005151" y="2720474"/>
            <a:ext cx="852928" cy="362831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 err="1">
                <a:solidFill>
                  <a:schemeClr val="bg1"/>
                </a:solidFill>
                <a:latin typeface="Source Han Sans CN Regular"/>
                <a:ea typeface="Source Han Sans CN Regular"/>
              </a:rPr>
              <a:t>ipsecvpn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CEA617DC-407A-A54A-8880-0126DE36D4AD}"/>
              </a:ext>
            </a:extLst>
          </p:cNvPr>
          <p:cNvSpPr/>
          <p:nvPr/>
        </p:nvSpPr>
        <p:spPr>
          <a:xfrm>
            <a:off x="6964326" y="2717458"/>
            <a:ext cx="28800" cy="362831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圆角矩形 151">
            <a:extLst>
              <a:ext uri="{FF2B5EF4-FFF2-40B4-BE49-F238E27FC236}">
                <a16:creationId xmlns:a16="http://schemas.microsoft.com/office/drawing/2014/main" id="{6A8273AB-A604-4146-9E75-7153E9258E03}"/>
              </a:ext>
            </a:extLst>
          </p:cNvPr>
          <p:cNvSpPr/>
          <p:nvPr/>
        </p:nvSpPr>
        <p:spPr>
          <a:xfrm>
            <a:off x="6853327" y="2184419"/>
            <a:ext cx="1081877" cy="32974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30000"/>
                </a:srgbClr>
              </a:gs>
              <a:gs pos="100000">
                <a:srgbClr val="0A1332">
                  <a:alpha val="1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t">
            <a:noAutofit/>
          </a:bodyPr>
          <a:lstStyle/>
          <a:p>
            <a:pPr algn="ctr"/>
            <a:r>
              <a:rPr lang="en-US" altLang="zh-CN" sz="1000" spc="4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vpc_a</a:t>
            </a:r>
            <a:endParaRPr lang="zh-CN" altLang="en-US" sz="1000" spc="4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24DE163-B2CC-6845-BDC5-A94B075C1E90}"/>
              </a:ext>
            </a:extLst>
          </p:cNvPr>
          <p:cNvSpPr txBox="1"/>
          <p:nvPr/>
        </p:nvSpPr>
        <p:spPr>
          <a:xfrm>
            <a:off x="5184345" y="-74980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75244F6-A63B-D441-B73D-3C55489A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248178"/>
            <a:ext cx="159390" cy="159390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441F98D1-F7A0-7E4A-8F2B-BF5A2D442B0D}"/>
              </a:ext>
            </a:extLst>
          </p:cNvPr>
          <p:cNvSpPr txBox="1"/>
          <p:nvPr/>
        </p:nvSpPr>
        <p:spPr>
          <a:xfrm>
            <a:off x="828637" y="2229249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2B6A2C63-3C80-3B42-B079-272CADAB3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2659150"/>
            <a:ext cx="159390" cy="15939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3773BC91-6094-BE4E-8850-E833DAE2E994}"/>
              </a:ext>
            </a:extLst>
          </p:cNvPr>
          <p:cNvSpPr txBox="1"/>
          <p:nvPr/>
        </p:nvSpPr>
        <p:spPr>
          <a:xfrm>
            <a:off x="814990" y="2640221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B57218BB-1372-184C-ACAB-C76DF7DF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3" y="3067334"/>
            <a:ext cx="159390" cy="15939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E37D96B0-A532-564A-B890-1A188E8D9D87}"/>
              </a:ext>
            </a:extLst>
          </p:cNvPr>
          <p:cNvSpPr txBox="1"/>
          <p:nvPr/>
        </p:nvSpPr>
        <p:spPr>
          <a:xfrm>
            <a:off x="819539" y="3048405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7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>
            <a:extLst>
              <a:ext uri="{FF2B5EF4-FFF2-40B4-BE49-F238E27FC236}">
                <a16:creationId xmlns:a16="http://schemas.microsoft.com/office/drawing/2014/main" id="{4F4CF7DA-3927-5A44-9DB9-A6CE61D6EA04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839" y="850091"/>
            <a:ext cx="4777372" cy="3345924"/>
          </a:xfrm>
          <a:prstGeom prst="rect">
            <a:avLst/>
          </a:prstGeom>
          <a:noFill/>
        </p:spPr>
      </p:pic>
      <p:sp>
        <p:nvSpPr>
          <p:cNvPr id="69" name="饼形 68">
            <a:extLst>
              <a:ext uri="{FF2B5EF4-FFF2-40B4-BE49-F238E27FC236}">
                <a16:creationId xmlns:a16="http://schemas.microsoft.com/office/drawing/2014/main" id="{2BF7436A-5884-F04F-A930-97C8C2C37DD6}"/>
              </a:ext>
            </a:extLst>
          </p:cNvPr>
          <p:cNvSpPr/>
          <p:nvPr/>
        </p:nvSpPr>
        <p:spPr>
          <a:xfrm rot="10800000">
            <a:off x="2656100" y="-179240"/>
            <a:ext cx="2053478" cy="2053478"/>
          </a:xfrm>
          <a:prstGeom prst="pie">
            <a:avLst>
              <a:gd name="adj1" fmla="val 10794310"/>
              <a:gd name="adj2" fmla="val 16200000"/>
            </a:avLst>
          </a:prstGeom>
          <a:gradFill>
            <a:gsLst>
              <a:gs pos="14000">
                <a:srgbClr val="304689">
                  <a:lumMod val="100000"/>
                  <a:alpha val="0"/>
                </a:srgbClr>
              </a:gs>
              <a:gs pos="100000">
                <a:srgbClr val="2A367B">
                  <a:alpha val="3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40CD5F-51A3-40C1-B6EE-E37D88DC0784}"/>
              </a:ext>
            </a:extLst>
          </p:cNvPr>
          <p:cNvSpPr/>
          <p:nvPr/>
        </p:nvSpPr>
        <p:spPr>
          <a:xfrm>
            <a:off x="9375775" y="1444824"/>
            <a:ext cx="1498600" cy="241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zh-CN" altLang="en-US" dirty="0"/>
              <a:t>本地私有云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F7F399-0081-4016-B18B-CB6CCDC2F45B}"/>
              </a:ext>
            </a:extLst>
          </p:cNvPr>
          <p:cNvSpPr/>
          <p:nvPr/>
        </p:nvSpPr>
        <p:spPr>
          <a:xfrm>
            <a:off x="11705083" y="1444823"/>
            <a:ext cx="1498600" cy="241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altLang="zh-CN" dirty="0" err="1"/>
              <a:t>UCloud</a:t>
            </a:r>
            <a:r>
              <a:rPr lang="en-US" altLang="zh-CN" dirty="0"/>
              <a:t> </a:t>
            </a:r>
            <a:r>
              <a:rPr lang="zh-CN" altLang="en-US" dirty="0"/>
              <a:t>公有云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868947-A637-4775-9C68-94E6F2F20837}"/>
              </a:ext>
            </a:extLst>
          </p:cNvPr>
          <p:cNvSpPr/>
          <p:nvPr/>
        </p:nvSpPr>
        <p:spPr>
          <a:xfrm>
            <a:off x="11793982" y="1825824"/>
            <a:ext cx="1320800" cy="1491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/>
              <a:t>vpc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A353DE-395C-44BF-B4C0-3304773DF49A}"/>
              </a:ext>
            </a:extLst>
          </p:cNvPr>
          <p:cNvSpPr/>
          <p:nvPr/>
        </p:nvSpPr>
        <p:spPr>
          <a:xfrm>
            <a:off x="9490076" y="1825823"/>
            <a:ext cx="1301750" cy="1491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A0283DE-C9EB-4F2E-BAE4-7F198043CABE}"/>
              </a:ext>
            </a:extLst>
          </p:cNvPr>
          <p:cNvSpPr/>
          <p:nvPr/>
        </p:nvSpPr>
        <p:spPr>
          <a:xfrm>
            <a:off x="9569450" y="1946473"/>
            <a:ext cx="428625" cy="393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/>
              <a:t>vm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4F4D154-C964-42A2-8C84-B5E9ACDA8A5B}"/>
              </a:ext>
            </a:extLst>
          </p:cNvPr>
          <p:cNvSpPr txBox="1"/>
          <p:nvPr/>
        </p:nvSpPr>
        <p:spPr>
          <a:xfrm>
            <a:off x="10930448" y="3317675"/>
            <a:ext cx="685800" cy="2769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专线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0F5892D-859A-41CA-8D09-335B65B69C5F}"/>
              </a:ext>
            </a:extLst>
          </p:cNvPr>
          <p:cNvSpPr/>
          <p:nvPr/>
        </p:nvSpPr>
        <p:spPr>
          <a:xfrm>
            <a:off x="10266363" y="1946473"/>
            <a:ext cx="428625" cy="393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/>
              <a:t>vm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B8F1BA-7150-4FFD-BF02-30AED8EF5460}"/>
              </a:ext>
            </a:extLst>
          </p:cNvPr>
          <p:cNvSpPr/>
          <p:nvPr/>
        </p:nvSpPr>
        <p:spPr>
          <a:xfrm>
            <a:off x="9569450" y="2590403"/>
            <a:ext cx="1125538" cy="245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 err="1"/>
              <a:t>vswitch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375EA7D-6D52-4C9A-BBB5-4434F7EF43F9}"/>
              </a:ext>
            </a:extLst>
          </p:cNvPr>
          <p:cNvCxnSpPr/>
          <p:nvPr/>
        </p:nvCxnSpPr>
        <p:spPr>
          <a:xfrm>
            <a:off x="9782176" y="2340174"/>
            <a:ext cx="342899" cy="23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149943D-E797-4425-9E0F-802F3CB508D2}"/>
              </a:ext>
            </a:extLst>
          </p:cNvPr>
          <p:cNvCxnSpPr>
            <a:stCxn id="15" idx="2"/>
          </p:cNvCxnSpPr>
          <p:nvPr/>
        </p:nvCxnSpPr>
        <p:spPr>
          <a:xfrm flipH="1">
            <a:off x="10132219" y="2340174"/>
            <a:ext cx="348457" cy="23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E75DD38-8AE9-43A0-8676-CEE0953C7CCD}"/>
              </a:ext>
            </a:extLst>
          </p:cNvPr>
          <p:cNvSpPr/>
          <p:nvPr/>
        </p:nvSpPr>
        <p:spPr>
          <a:xfrm>
            <a:off x="9871868" y="3103364"/>
            <a:ext cx="520700" cy="129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eth0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7F81758-81F1-44B7-B00E-DAD7B1A0AA16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0132218" y="2845297"/>
            <a:ext cx="0" cy="258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DF1DA27E-4D42-4A5F-A387-FC1B6A25B1AE}"/>
              </a:ext>
            </a:extLst>
          </p:cNvPr>
          <p:cNvSpPr/>
          <p:nvPr/>
        </p:nvSpPr>
        <p:spPr>
          <a:xfrm>
            <a:off x="9569450" y="3476823"/>
            <a:ext cx="1125538" cy="234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switch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C5AA8C1-BCB2-499E-8E28-438E689DE9DE}"/>
              </a:ext>
            </a:extLst>
          </p:cNvPr>
          <p:cNvCxnSpPr>
            <a:stCxn id="19" idx="2"/>
            <a:endCxn id="26" idx="0"/>
          </p:cNvCxnSpPr>
          <p:nvPr/>
        </p:nvCxnSpPr>
        <p:spPr>
          <a:xfrm>
            <a:off x="10132219" y="3232744"/>
            <a:ext cx="1" cy="244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76C23E30-BC83-431D-B967-247E9DE2469D}"/>
              </a:ext>
            </a:extLst>
          </p:cNvPr>
          <p:cNvSpPr/>
          <p:nvPr/>
        </p:nvSpPr>
        <p:spPr>
          <a:xfrm>
            <a:off x="11917014" y="3476823"/>
            <a:ext cx="1125538" cy="234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dirty="0"/>
              <a:t>switch</a:t>
            </a:r>
            <a:endParaRPr lang="zh-CN" altLang="en-US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7F156FF-D324-4E04-B299-7782D05E2253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2479783" y="3317676"/>
            <a:ext cx="0" cy="159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FC728A7-A32C-459E-88B1-1CD953BCFAE7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10694988" y="3594100"/>
            <a:ext cx="12220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DF5920D-5208-0440-9D78-ABB4ECAE4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81" y="2108663"/>
            <a:ext cx="1631044" cy="1549399"/>
          </a:xfrm>
          <a:noFill/>
        </p:spPr>
        <p:txBody>
          <a:bodyPr wrap="square" rtlCol="0">
            <a:spAutoFit/>
          </a:bodyPr>
          <a:lstStyle/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一对一打通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性能好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需要交换机配置</a:t>
            </a:r>
            <a:endParaRPr lang="en-US" altLang="zh-CN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 marL="0" indent="0" defTabSz="685568">
              <a:lnSpc>
                <a:spcPct val="150000"/>
              </a:lnSpc>
              <a:buNone/>
            </a:pPr>
            <a:r>
              <a:rPr lang="zh-CN" altLang="en-US" sz="1300" spc="36" dirty="0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需要虚拟机绑定</a:t>
            </a:r>
            <a:r>
              <a:rPr lang="en-US" altLang="zh-CN" sz="1300" spc="36" dirty="0" err="1">
                <a:solidFill>
                  <a:srgbClr val="D9D9D9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ip</a:t>
            </a:r>
            <a:endParaRPr lang="zh-CN" altLang="en-US" sz="1300" spc="36" dirty="0">
              <a:solidFill>
                <a:srgbClr val="D9D9D9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C339716-29EC-AF40-81F3-C857ED2E6FE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95" y="1224934"/>
            <a:ext cx="1272695" cy="2625791"/>
          </a:xfrm>
          <a:prstGeom prst="rect">
            <a:avLst/>
          </a:prstGeom>
          <a:gradFill flip="none" rotWithShape="1">
            <a:gsLst>
              <a:gs pos="0">
                <a:srgbClr val="285A71"/>
              </a:gs>
              <a:gs pos="100000">
                <a:srgbClr val="203B50">
                  <a:alpha val="65000"/>
                </a:srgb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41" name="圆角矩形 151">
            <a:extLst>
              <a:ext uri="{FF2B5EF4-FFF2-40B4-BE49-F238E27FC236}">
                <a16:creationId xmlns:a16="http://schemas.microsoft.com/office/drawing/2014/main" id="{BC5E50A5-A368-9145-A44D-8E72244290D4}"/>
              </a:ext>
            </a:extLst>
          </p:cNvPr>
          <p:cNvSpPr/>
          <p:nvPr/>
        </p:nvSpPr>
        <p:spPr>
          <a:xfrm>
            <a:off x="4368604" y="1849041"/>
            <a:ext cx="1081876" cy="142535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cxnSp>
        <p:nvCxnSpPr>
          <p:cNvPr id="42" name="直接箭头连接符 12">
            <a:extLst>
              <a:ext uri="{FF2B5EF4-FFF2-40B4-BE49-F238E27FC236}">
                <a16:creationId xmlns:a16="http://schemas.microsoft.com/office/drawing/2014/main" id="{73947C0A-DF1E-3942-90D1-F46412A2AC3C}"/>
              </a:ext>
            </a:extLst>
          </p:cNvPr>
          <p:cNvCxnSpPr>
            <a:cxnSpLocks/>
          </p:cNvCxnSpPr>
          <p:nvPr/>
        </p:nvCxnSpPr>
        <p:spPr>
          <a:xfrm>
            <a:off x="5552598" y="3536450"/>
            <a:ext cx="1207346" cy="0"/>
          </a:xfrm>
          <a:prstGeom prst="straightConnector1">
            <a:avLst/>
          </a:prstGeom>
          <a:ln w="12700">
            <a:solidFill>
              <a:srgbClr val="E9BB7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16379949-30A9-5A4E-B5BB-60F03991CC32}"/>
              </a:ext>
            </a:extLst>
          </p:cNvPr>
          <p:cNvSpPr txBox="1"/>
          <p:nvPr/>
        </p:nvSpPr>
        <p:spPr>
          <a:xfrm>
            <a:off x="5936852" y="3239685"/>
            <a:ext cx="405239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000" i="1" spc="40" dirty="0">
                <a:solidFill>
                  <a:srgbClr val="E9BB7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专线</a:t>
            </a:r>
          </a:p>
        </p:txBody>
      </p:sp>
      <p:sp>
        <p:nvSpPr>
          <p:cNvPr id="44" name="圆角矩形 151">
            <a:extLst>
              <a:ext uri="{FF2B5EF4-FFF2-40B4-BE49-F238E27FC236}">
                <a16:creationId xmlns:a16="http://schemas.microsoft.com/office/drawing/2014/main" id="{9936B64F-2A73-3543-8AD1-5E7B90440CAA}"/>
              </a:ext>
            </a:extLst>
          </p:cNvPr>
          <p:cNvSpPr/>
          <p:nvPr/>
        </p:nvSpPr>
        <p:spPr>
          <a:xfrm>
            <a:off x="4273194" y="1224933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8DE85BC-C3C7-E74E-8273-93FBAA948A48}"/>
              </a:ext>
            </a:extLst>
          </p:cNvPr>
          <p:cNvSpPr/>
          <p:nvPr/>
        </p:nvSpPr>
        <p:spPr>
          <a:xfrm>
            <a:off x="4488383" y="1366805"/>
            <a:ext cx="905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本地私有云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A3EF5F2-EED6-584B-88E3-6227B34EAED4}"/>
              </a:ext>
            </a:extLst>
          </p:cNvPr>
          <p:cNvSpPr/>
          <p:nvPr/>
        </p:nvSpPr>
        <p:spPr>
          <a:xfrm>
            <a:off x="4409402" y="3401260"/>
            <a:ext cx="1028372" cy="282193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5D8395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switch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ED291B5-3301-E845-A664-2C56F0334706}"/>
              </a:ext>
            </a:extLst>
          </p:cNvPr>
          <p:cNvSpPr/>
          <p:nvPr/>
        </p:nvSpPr>
        <p:spPr>
          <a:xfrm>
            <a:off x="4380601" y="3398418"/>
            <a:ext cx="28800" cy="282193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8A40729E-B5C8-4546-8FCB-8A811262501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31" y="1224934"/>
            <a:ext cx="1272695" cy="2625791"/>
          </a:xfrm>
          <a:prstGeom prst="rect">
            <a:avLst/>
          </a:prstGeom>
          <a:gradFill flip="none" rotWithShape="1">
            <a:gsLst>
              <a:gs pos="100000">
                <a:srgbClr val="1B254C">
                  <a:lumMod val="93000"/>
                  <a:lumOff val="7000"/>
                  <a:alpha val="70000"/>
                </a:srgbClr>
              </a:gs>
              <a:gs pos="0">
                <a:srgbClr val="24305E">
                  <a:lumMod val="88000"/>
                  <a:lumOff val="12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</p:pic>
      <p:sp>
        <p:nvSpPr>
          <p:cNvPr id="49" name="圆角矩形 151">
            <a:extLst>
              <a:ext uri="{FF2B5EF4-FFF2-40B4-BE49-F238E27FC236}">
                <a16:creationId xmlns:a16="http://schemas.microsoft.com/office/drawing/2014/main" id="{8B0B5893-2BB6-604C-AE1D-38110ED281ED}"/>
              </a:ext>
            </a:extLst>
          </p:cNvPr>
          <p:cNvSpPr/>
          <p:nvPr/>
        </p:nvSpPr>
        <p:spPr>
          <a:xfrm>
            <a:off x="6762530" y="1224933"/>
            <a:ext cx="1272695" cy="512119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50000"/>
                </a:srgbClr>
              </a:gs>
              <a:gs pos="100000">
                <a:srgbClr val="0A1332">
                  <a:alpha val="81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B891B29-E66A-3F47-8CA5-8D8E37C89EAB}"/>
              </a:ext>
            </a:extLst>
          </p:cNvPr>
          <p:cNvSpPr/>
          <p:nvPr/>
        </p:nvSpPr>
        <p:spPr>
          <a:xfrm>
            <a:off x="6838315" y="1366805"/>
            <a:ext cx="11211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spc="40" dirty="0" err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UCloud</a:t>
            </a:r>
            <a:r>
              <a:rPr lang="en-US" altLang="zh-CN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 </a:t>
            </a:r>
            <a:r>
              <a:rPr lang="zh-CN" altLang="en-US" sz="1000" b="1" spc="40" dirty="0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公有云</a:t>
            </a:r>
          </a:p>
        </p:txBody>
      </p:sp>
      <p:sp>
        <p:nvSpPr>
          <p:cNvPr id="52" name="圆角矩形 151">
            <a:extLst>
              <a:ext uri="{FF2B5EF4-FFF2-40B4-BE49-F238E27FC236}">
                <a16:creationId xmlns:a16="http://schemas.microsoft.com/office/drawing/2014/main" id="{414F986C-F5D7-FF46-8A8E-979E92D50C60}"/>
              </a:ext>
            </a:extLst>
          </p:cNvPr>
          <p:cNvSpPr/>
          <p:nvPr/>
        </p:nvSpPr>
        <p:spPr>
          <a:xfrm>
            <a:off x="6857940" y="1849041"/>
            <a:ext cx="1081876" cy="1418921"/>
          </a:xfrm>
          <a:prstGeom prst="roundRect">
            <a:avLst>
              <a:gd name="adj" fmla="val 862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>
              <a:defRPr sz="20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endParaRPr sz="714" dirty="0"/>
          </a:p>
        </p:txBody>
      </p:sp>
      <p:sp>
        <p:nvSpPr>
          <p:cNvPr id="57" name="矩形">
            <a:extLst>
              <a:ext uri="{FF2B5EF4-FFF2-40B4-BE49-F238E27FC236}">
                <a16:creationId xmlns:a16="http://schemas.microsoft.com/office/drawing/2014/main" id="{D4ED8F81-1ECB-BB4A-BFD8-CDCFCD69DB47}"/>
              </a:ext>
            </a:extLst>
          </p:cNvPr>
          <p:cNvSpPr/>
          <p:nvPr/>
        </p:nvSpPr>
        <p:spPr>
          <a:xfrm>
            <a:off x="4443779" y="1929317"/>
            <a:ext cx="414252" cy="3013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58" name="杀死进程">
            <a:extLst>
              <a:ext uri="{FF2B5EF4-FFF2-40B4-BE49-F238E27FC236}">
                <a16:creationId xmlns:a16="http://schemas.microsoft.com/office/drawing/2014/main" id="{6DF225CD-DB36-094A-9BA1-8060ECBC3472}"/>
              </a:ext>
            </a:extLst>
          </p:cNvPr>
          <p:cNvSpPr txBox="1"/>
          <p:nvPr/>
        </p:nvSpPr>
        <p:spPr>
          <a:xfrm>
            <a:off x="4486799" y="1947785"/>
            <a:ext cx="349860" cy="2411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8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VM</a:t>
            </a:r>
            <a:endParaRPr sz="800" spc="4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59" name="矩形">
            <a:extLst>
              <a:ext uri="{FF2B5EF4-FFF2-40B4-BE49-F238E27FC236}">
                <a16:creationId xmlns:a16="http://schemas.microsoft.com/office/drawing/2014/main" id="{7050195B-877B-FE47-8E92-708333E92831}"/>
              </a:ext>
            </a:extLst>
          </p:cNvPr>
          <p:cNvSpPr/>
          <p:nvPr/>
        </p:nvSpPr>
        <p:spPr>
          <a:xfrm>
            <a:off x="4964479" y="1929317"/>
            <a:ext cx="414252" cy="3013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60" name="杀死进程">
            <a:extLst>
              <a:ext uri="{FF2B5EF4-FFF2-40B4-BE49-F238E27FC236}">
                <a16:creationId xmlns:a16="http://schemas.microsoft.com/office/drawing/2014/main" id="{11E8496D-8D51-EF4E-9EFE-AD2089A04F0E}"/>
              </a:ext>
            </a:extLst>
          </p:cNvPr>
          <p:cNvSpPr txBox="1"/>
          <p:nvPr/>
        </p:nvSpPr>
        <p:spPr>
          <a:xfrm>
            <a:off x="4992175" y="1947785"/>
            <a:ext cx="386556" cy="2411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800" spc="40" dirty="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VM</a:t>
            </a:r>
            <a:endParaRPr sz="800" spc="4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2" name="矩形">
            <a:extLst>
              <a:ext uri="{FF2B5EF4-FFF2-40B4-BE49-F238E27FC236}">
                <a16:creationId xmlns:a16="http://schemas.microsoft.com/office/drawing/2014/main" id="{215B7C34-B91C-754E-B213-591D23B51D3C}"/>
              </a:ext>
            </a:extLst>
          </p:cNvPr>
          <p:cNvSpPr/>
          <p:nvPr/>
        </p:nvSpPr>
        <p:spPr>
          <a:xfrm>
            <a:off x="4443779" y="2402358"/>
            <a:ext cx="934952" cy="3013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63" name="矩形">
            <a:extLst>
              <a:ext uri="{FF2B5EF4-FFF2-40B4-BE49-F238E27FC236}">
                <a16:creationId xmlns:a16="http://schemas.microsoft.com/office/drawing/2014/main" id="{51964318-79F5-C146-A9D5-E51872FFEC75}"/>
              </a:ext>
            </a:extLst>
          </p:cNvPr>
          <p:cNvSpPr/>
          <p:nvPr/>
        </p:nvSpPr>
        <p:spPr>
          <a:xfrm>
            <a:off x="4443779" y="2880283"/>
            <a:ext cx="934952" cy="3013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D0D1E">
                  <a:alpha val="19000"/>
                </a:srgbClr>
              </a:gs>
              <a:gs pos="100000">
                <a:srgbClr val="0A1332">
                  <a:alpha val="38000"/>
                </a:srgbClr>
              </a:gs>
            </a:gsLst>
            <a:lin ang="240000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defTabSz="653247"/>
            <a:endParaRPr sz="714" dirty="0">
              <a:latin typeface="Source Han Sans CN Regular"/>
              <a:ea typeface="Source Han Sans CN Regular"/>
            </a:endParaRPr>
          </a:p>
        </p:txBody>
      </p:sp>
      <p:sp>
        <p:nvSpPr>
          <p:cNvPr id="64" name="杀死进程">
            <a:extLst>
              <a:ext uri="{FF2B5EF4-FFF2-40B4-BE49-F238E27FC236}">
                <a16:creationId xmlns:a16="http://schemas.microsoft.com/office/drawing/2014/main" id="{F24A8F33-0790-E24F-BC80-A9A3472D8306}"/>
              </a:ext>
            </a:extLst>
          </p:cNvPr>
          <p:cNvSpPr txBox="1"/>
          <p:nvPr/>
        </p:nvSpPr>
        <p:spPr>
          <a:xfrm>
            <a:off x="4626144" y="2402243"/>
            <a:ext cx="575927" cy="2411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defPPr>
              <a:defRPr lang="zh-CN"/>
            </a:defPPr>
            <a:lvl1pPr algn="ctr" defTabSz="1828800">
              <a:lnSpc>
                <a:spcPct val="150000"/>
              </a:lnSpc>
              <a:defRPr sz="800" spc="4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 Regular"/>
              </a:defRPr>
            </a:lvl1pPr>
          </a:lstStyle>
          <a:p>
            <a:r>
              <a:rPr lang="en-US" altLang="zh-CN" dirty="0" err="1"/>
              <a:t>vswitch</a:t>
            </a:r>
            <a:endParaRPr lang="zh-CN" altLang="en-US" dirty="0"/>
          </a:p>
        </p:txBody>
      </p:sp>
      <p:sp>
        <p:nvSpPr>
          <p:cNvPr id="65" name="杀死进程">
            <a:extLst>
              <a:ext uri="{FF2B5EF4-FFF2-40B4-BE49-F238E27FC236}">
                <a16:creationId xmlns:a16="http://schemas.microsoft.com/office/drawing/2014/main" id="{048096A8-A103-5D4F-BBBA-B76BA80E75B3}"/>
              </a:ext>
            </a:extLst>
          </p:cNvPr>
          <p:cNvSpPr txBox="1"/>
          <p:nvPr/>
        </p:nvSpPr>
        <p:spPr>
          <a:xfrm>
            <a:off x="4626144" y="2881902"/>
            <a:ext cx="575927" cy="2411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defPPr>
              <a:defRPr lang="zh-CN"/>
            </a:defPPr>
            <a:lvl1pPr algn="ctr" defTabSz="1828800">
              <a:lnSpc>
                <a:spcPct val="150000"/>
              </a:lnSpc>
              <a:defRPr sz="800" spc="40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Source Han Sans CN Regular"/>
              </a:defRPr>
            </a:lvl1pPr>
          </a:lstStyle>
          <a:p>
            <a:r>
              <a:rPr lang="en-US" altLang="zh-CN" dirty="0"/>
              <a:t>eth0</a:t>
            </a:r>
            <a:endParaRPr lang="zh-CN" altLang="en-US" dirty="0"/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F61D89C5-0D27-7A45-A097-2768D6DAEFD1}"/>
              </a:ext>
            </a:extLst>
          </p:cNvPr>
          <p:cNvCxnSpPr>
            <a:cxnSpLocks/>
          </p:cNvCxnSpPr>
          <p:nvPr/>
        </p:nvCxnSpPr>
        <p:spPr>
          <a:xfrm>
            <a:off x="4661729" y="2319927"/>
            <a:ext cx="514350" cy="0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55C07347-913A-6445-862D-F32C571CF1BF}"/>
              </a:ext>
            </a:extLst>
          </p:cNvPr>
          <p:cNvCxnSpPr>
            <a:cxnSpLocks/>
          </p:cNvCxnSpPr>
          <p:nvPr/>
        </p:nvCxnSpPr>
        <p:spPr>
          <a:xfrm>
            <a:off x="4661729" y="2230711"/>
            <a:ext cx="0" cy="8921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4815A27D-6E0C-0247-9165-63700DA791BD}"/>
              </a:ext>
            </a:extLst>
          </p:cNvPr>
          <p:cNvCxnSpPr>
            <a:cxnSpLocks/>
          </p:cNvCxnSpPr>
          <p:nvPr/>
        </p:nvCxnSpPr>
        <p:spPr>
          <a:xfrm>
            <a:off x="5176079" y="2230711"/>
            <a:ext cx="0" cy="8921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898794AE-CE8E-9841-9BF3-588026769621}"/>
              </a:ext>
            </a:extLst>
          </p:cNvPr>
          <p:cNvCxnSpPr>
            <a:cxnSpLocks/>
          </p:cNvCxnSpPr>
          <p:nvPr/>
        </p:nvCxnSpPr>
        <p:spPr>
          <a:xfrm>
            <a:off x="4912554" y="2319611"/>
            <a:ext cx="0" cy="8921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AE2DBA69-2FA0-A44D-9B68-266500B37B6F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4912554" y="2703786"/>
            <a:ext cx="1554" cy="178116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23DF934B-F81C-474C-B05F-E038D4BC0BCD}"/>
              </a:ext>
            </a:extLst>
          </p:cNvPr>
          <p:cNvCxnSpPr>
            <a:cxnSpLocks/>
          </p:cNvCxnSpPr>
          <p:nvPr/>
        </p:nvCxnSpPr>
        <p:spPr>
          <a:xfrm>
            <a:off x="4912554" y="3183211"/>
            <a:ext cx="0" cy="215207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C2C6C0E2-D913-FB43-91A2-379368B69641}"/>
              </a:ext>
            </a:extLst>
          </p:cNvPr>
          <p:cNvSpPr/>
          <p:nvPr/>
        </p:nvSpPr>
        <p:spPr>
          <a:xfrm>
            <a:off x="6914608" y="3401260"/>
            <a:ext cx="1028372" cy="282193"/>
          </a:xfrm>
          <a:prstGeom prst="rect">
            <a:avLst/>
          </a:prstGeom>
          <a:gradFill flip="none" rotWithShape="1">
            <a:gsLst>
              <a:gs pos="0">
                <a:srgbClr val="686A95">
                  <a:alpha val="0"/>
                </a:srgbClr>
              </a:gs>
              <a:gs pos="91108">
                <a:srgbClr val="4350A0"/>
              </a:gs>
            </a:gsLst>
            <a:lin ang="0" scaled="0"/>
          </a:gradFill>
          <a:ln w="3175" cap="flat">
            <a:noFill/>
            <a:miter lim="400000"/>
          </a:ln>
          <a:effectLst/>
        </p:spPr>
        <p:txBody>
          <a:bodyPr wrap="square" lIns="43547" tIns="43547" rIns="43547" bIns="43547" numCol="1" anchor="ctr">
            <a:noAutofit/>
          </a:bodyPr>
          <a:lstStyle/>
          <a:p>
            <a:pPr algn="ctr" defTabSz="653247"/>
            <a:r>
              <a:rPr lang="en-US" altLang="zh-CN" sz="800" spc="40" dirty="0">
                <a:solidFill>
                  <a:schemeClr val="bg1"/>
                </a:solidFill>
                <a:latin typeface="Source Han Sans CN Regular"/>
                <a:ea typeface="Source Han Sans CN Regular"/>
              </a:rPr>
              <a:t>switch</a:t>
            </a:r>
            <a:endParaRPr lang="zh-CN" altLang="en-US" sz="800" spc="40" dirty="0">
              <a:solidFill>
                <a:schemeClr val="bg1"/>
              </a:solidFill>
              <a:latin typeface="Source Han Sans CN Regular"/>
              <a:ea typeface="Source Han Sans CN Regular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275159DF-E816-E04E-BE63-23C4345FA209}"/>
              </a:ext>
            </a:extLst>
          </p:cNvPr>
          <p:cNvSpPr/>
          <p:nvPr/>
        </p:nvSpPr>
        <p:spPr>
          <a:xfrm>
            <a:off x="6885807" y="3398418"/>
            <a:ext cx="28800" cy="282193"/>
          </a:xfrm>
          <a:prstGeom prst="rect">
            <a:avLst/>
          </a:prstGeom>
          <a:solidFill>
            <a:srgbClr val="E9B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杀死进程">
            <a:extLst>
              <a:ext uri="{FF2B5EF4-FFF2-40B4-BE49-F238E27FC236}">
                <a16:creationId xmlns:a16="http://schemas.microsoft.com/office/drawing/2014/main" id="{FFC5151B-A993-6548-9B43-49D1999AEE81}"/>
              </a:ext>
            </a:extLst>
          </p:cNvPr>
          <p:cNvSpPr txBox="1"/>
          <p:nvPr/>
        </p:nvSpPr>
        <p:spPr>
          <a:xfrm>
            <a:off x="7153845" y="2400962"/>
            <a:ext cx="490064" cy="2110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3547" tIns="43547" rIns="43547" bIns="43547" numCol="1" anchor="ctr">
            <a:spAutoFit/>
          </a:bodyPr>
          <a:lstStyle>
            <a:lvl1pPr defTabSz="1828800">
              <a:defRPr sz="1800"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lvl1pPr>
          </a:lstStyle>
          <a:p>
            <a:pPr algn="ctr"/>
            <a:r>
              <a:rPr lang="en-US" altLang="zh-CN" sz="800" spc="40" dirty="0" err="1">
                <a:solidFill>
                  <a:schemeClr val="bg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vpc</a:t>
            </a:r>
            <a:endParaRPr lang="zh-CN" altLang="en-US" sz="800" spc="40" dirty="0">
              <a:solidFill>
                <a:schemeClr val="bg1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0182F2CD-3326-A94E-9E77-095FFEB087BA}"/>
              </a:ext>
            </a:extLst>
          </p:cNvPr>
          <p:cNvCxnSpPr>
            <a:cxnSpLocks/>
          </p:cNvCxnSpPr>
          <p:nvPr/>
        </p:nvCxnSpPr>
        <p:spPr>
          <a:xfrm>
            <a:off x="7398574" y="3260467"/>
            <a:ext cx="0" cy="137951"/>
          </a:xfrm>
          <a:prstGeom prst="line">
            <a:avLst/>
          </a:prstGeom>
          <a:ln w="12700">
            <a:solidFill>
              <a:srgbClr val="E9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标题 1">
            <a:extLst>
              <a:ext uri="{FF2B5EF4-FFF2-40B4-BE49-F238E27FC236}">
                <a16:creationId xmlns:a16="http://schemas.microsoft.com/office/drawing/2014/main" id="{A4876F6A-6966-2044-AD21-B1C0C1541EF3}"/>
              </a:ext>
            </a:extLst>
          </p:cNvPr>
          <p:cNvSpPr txBox="1">
            <a:spLocks/>
          </p:cNvSpPr>
          <p:nvPr/>
        </p:nvSpPr>
        <p:spPr>
          <a:xfrm>
            <a:off x="797251" y="1523846"/>
            <a:ext cx="229443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568"/>
            <a:r>
              <a:rPr kumimoji="1" lang="zh-CN" altLang="en-US" sz="2400" spc="40" dirty="0">
                <a:solidFill>
                  <a:srgbClr val="E9BB7A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与公有云打通</a:t>
            </a: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12A8FD7F-B659-924C-B7AF-13F24DEF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246803"/>
            <a:ext cx="159390" cy="159390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63153980-1A09-CD4C-A8D2-82C3492DFCE5}"/>
              </a:ext>
            </a:extLst>
          </p:cNvPr>
          <p:cNvSpPr txBox="1"/>
          <p:nvPr/>
        </p:nvSpPr>
        <p:spPr>
          <a:xfrm>
            <a:off x="828637" y="2227874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1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77BE8B40-E62B-B34C-91B9-3363FED95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2657775"/>
            <a:ext cx="159390" cy="159390"/>
          </a:xfrm>
          <a:prstGeom prst="rect">
            <a:avLst/>
          </a:prstGeom>
        </p:spPr>
      </p:pic>
      <p:sp>
        <p:nvSpPr>
          <p:cNvPr id="89" name="文本框 88">
            <a:extLst>
              <a:ext uri="{FF2B5EF4-FFF2-40B4-BE49-F238E27FC236}">
                <a16:creationId xmlns:a16="http://schemas.microsoft.com/office/drawing/2014/main" id="{F1C3A53A-5BB6-804C-AA32-42B5ED2C1333}"/>
              </a:ext>
            </a:extLst>
          </p:cNvPr>
          <p:cNvSpPr txBox="1"/>
          <p:nvPr/>
        </p:nvSpPr>
        <p:spPr>
          <a:xfrm>
            <a:off x="814990" y="2638846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2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6FB7F39D-B276-B548-BBAC-A17D6B8C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3065959"/>
            <a:ext cx="159390" cy="159390"/>
          </a:xfrm>
          <a:prstGeom prst="rect">
            <a:avLst/>
          </a:prstGeom>
        </p:spPr>
      </p:pic>
      <p:sp>
        <p:nvSpPr>
          <p:cNvPr id="91" name="文本框 90">
            <a:extLst>
              <a:ext uri="{FF2B5EF4-FFF2-40B4-BE49-F238E27FC236}">
                <a16:creationId xmlns:a16="http://schemas.microsoft.com/office/drawing/2014/main" id="{2995F4BD-51E9-3349-8CC1-AF9A9CE9B19E}"/>
              </a:ext>
            </a:extLst>
          </p:cNvPr>
          <p:cNvSpPr txBox="1"/>
          <p:nvPr/>
        </p:nvSpPr>
        <p:spPr>
          <a:xfrm>
            <a:off x="819539" y="3047030"/>
            <a:ext cx="243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3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8C0CEB10-2D52-FE44-8073-58C614B5A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43" y="3454298"/>
            <a:ext cx="159390" cy="159390"/>
          </a:xfrm>
          <a:prstGeom prst="rect">
            <a:avLst/>
          </a:prstGeom>
        </p:spPr>
      </p:pic>
      <p:sp>
        <p:nvSpPr>
          <p:cNvPr id="93" name="文本框 92">
            <a:extLst>
              <a:ext uri="{FF2B5EF4-FFF2-40B4-BE49-F238E27FC236}">
                <a16:creationId xmlns:a16="http://schemas.microsoft.com/office/drawing/2014/main" id="{36F8D33B-F9C5-0740-953A-9649A3323CF0}"/>
              </a:ext>
            </a:extLst>
          </p:cNvPr>
          <p:cNvSpPr txBox="1"/>
          <p:nvPr/>
        </p:nvSpPr>
        <p:spPr>
          <a:xfrm>
            <a:off x="814990" y="343082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i="1" dirty="0">
                <a:solidFill>
                  <a:schemeClr val="bg1"/>
                </a:solidFill>
                <a:latin typeface="Exo SemiBold" pitchFamily="2" charset="0"/>
              </a:rPr>
              <a:t>4</a:t>
            </a:r>
            <a:endParaRPr kumimoji="1" lang="zh-CN" altLang="en-US" sz="800" i="1" dirty="0">
              <a:solidFill>
                <a:schemeClr val="bg1"/>
              </a:solidFill>
              <a:latin typeface="Ex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2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539</Words>
  <Application>Microsoft Macintosh PowerPoint</Application>
  <PresentationFormat>全屏显示(16:9)</PresentationFormat>
  <Paragraphs>240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Microsoft YaHei Light</vt:lpstr>
      <vt:lpstr>Source Han Sans CN Regular</vt:lpstr>
      <vt:lpstr>等线</vt:lpstr>
      <vt:lpstr>Arial</vt:lpstr>
      <vt:lpstr>Calibri</vt:lpstr>
      <vt:lpstr>Calibri Light</vt:lpstr>
      <vt:lpstr>Exo SemiBold</vt:lpstr>
      <vt:lpstr>Source Han Sans CN</vt:lpstr>
      <vt:lpstr>Source Han Sans CN Light</vt:lpstr>
      <vt:lpstr>Source Han Sans CN Normal</vt:lpstr>
      <vt:lpstr>Office 主题​​</vt:lpstr>
      <vt:lpstr>PowerPoint 演示文稿</vt:lpstr>
      <vt:lpstr>UCloudStack 介绍</vt:lpstr>
      <vt:lpstr>快杰版块存储</vt:lpstr>
      <vt:lpstr>快杰版块存储</vt:lpstr>
      <vt:lpstr>快杰版块存储</vt:lpstr>
      <vt:lpstr>快杰版块存储</vt:lpstr>
      <vt:lpstr>与公有云打通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王君颖</dc:creator>
  <cp:lastModifiedBy>Microsoft Office User</cp:lastModifiedBy>
  <cp:revision>136</cp:revision>
  <dcterms:created xsi:type="dcterms:W3CDTF">2019-08-19T05:30:30Z</dcterms:created>
  <dcterms:modified xsi:type="dcterms:W3CDTF">2020-10-14T08:09:59Z</dcterms:modified>
</cp:coreProperties>
</file>